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4" r:id="rId3"/>
    <p:sldId id="383" r:id="rId4"/>
    <p:sldId id="382" r:id="rId5"/>
    <p:sldId id="388" r:id="rId6"/>
    <p:sldId id="389" r:id="rId7"/>
    <p:sldId id="384" r:id="rId8"/>
    <p:sldId id="387" r:id="rId9"/>
    <p:sldId id="385" r:id="rId10"/>
    <p:sldId id="386" r:id="rId11"/>
    <p:sldId id="321" r:id="rId12"/>
    <p:sldId id="327" r:id="rId13"/>
    <p:sldId id="328" r:id="rId14"/>
    <p:sldId id="390" r:id="rId15"/>
    <p:sldId id="391" r:id="rId16"/>
    <p:sldId id="396" r:id="rId17"/>
    <p:sldId id="392" r:id="rId18"/>
    <p:sldId id="393" r:id="rId19"/>
    <p:sldId id="395" r:id="rId20"/>
    <p:sldId id="394" r:id="rId21"/>
    <p:sldId id="398" r:id="rId22"/>
    <p:sldId id="401" r:id="rId23"/>
    <p:sldId id="399" r:id="rId24"/>
    <p:sldId id="402" r:id="rId25"/>
    <p:sldId id="400" r:id="rId26"/>
    <p:sldId id="329" r:id="rId27"/>
    <p:sldId id="331" r:id="rId28"/>
    <p:sldId id="332" r:id="rId29"/>
    <p:sldId id="333" r:id="rId30"/>
    <p:sldId id="330" r:id="rId31"/>
    <p:sldId id="334" r:id="rId32"/>
    <p:sldId id="397" r:id="rId33"/>
    <p:sldId id="322" r:id="rId34"/>
    <p:sldId id="323" r:id="rId35"/>
    <p:sldId id="403" r:id="rId36"/>
    <p:sldId id="419" r:id="rId37"/>
    <p:sldId id="406" r:id="rId38"/>
    <p:sldId id="408" r:id="rId39"/>
    <p:sldId id="405" r:id="rId40"/>
    <p:sldId id="407" r:id="rId41"/>
    <p:sldId id="409" r:id="rId42"/>
    <p:sldId id="411" r:id="rId43"/>
    <p:sldId id="412" r:id="rId44"/>
    <p:sldId id="410" r:id="rId45"/>
    <p:sldId id="413" r:id="rId46"/>
    <p:sldId id="414" r:id="rId47"/>
    <p:sldId id="415" r:id="rId48"/>
    <p:sldId id="417" r:id="rId49"/>
    <p:sldId id="418" r:id="rId50"/>
    <p:sldId id="416" r:id="rId51"/>
    <p:sldId id="311" r:id="rId52"/>
    <p:sldId id="258" r:id="rId53"/>
    <p:sldId id="316" r:id="rId54"/>
    <p:sldId id="312" r:id="rId55"/>
    <p:sldId id="313" r:id="rId56"/>
    <p:sldId id="421" r:id="rId57"/>
    <p:sldId id="422" r:id="rId58"/>
    <p:sldId id="423" r:id="rId59"/>
    <p:sldId id="425" r:id="rId60"/>
    <p:sldId id="427" r:id="rId61"/>
    <p:sldId id="426" r:id="rId62"/>
    <p:sldId id="428" r:id="rId63"/>
    <p:sldId id="424" r:id="rId64"/>
    <p:sldId id="430" r:id="rId65"/>
    <p:sldId id="429" r:id="rId66"/>
    <p:sldId id="431" r:id="rId67"/>
    <p:sldId id="433" r:id="rId68"/>
    <p:sldId id="432" r:id="rId69"/>
    <p:sldId id="434" r:id="rId70"/>
    <p:sldId id="435" r:id="rId71"/>
    <p:sldId id="420" r:id="rId72"/>
    <p:sldId id="320" r:id="rId73"/>
    <p:sldId id="314" r:id="rId74"/>
    <p:sldId id="317" r:id="rId75"/>
    <p:sldId id="318" r:id="rId76"/>
    <p:sldId id="319" r:id="rId77"/>
    <p:sldId id="257" r:id="rId78"/>
    <p:sldId id="306" r:id="rId79"/>
    <p:sldId id="308" r:id="rId80"/>
    <p:sldId id="315" r:id="rId81"/>
    <p:sldId id="363" r:id="rId82"/>
    <p:sldId id="324" r:id="rId83"/>
    <p:sldId id="325" r:id="rId84"/>
    <p:sldId id="326" r:id="rId85"/>
    <p:sldId id="259" r:id="rId86"/>
    <p:sldId id="309" r:id="rId87"/>
    <p:sldId id="310" r:id="rId88"/>
    <p:sldId id="260" r:id="rId89"/>
    <p:sldId id="261" r:id="rId90"/>
    <p:sldId id="335" r:id="rId91"/>
    <p:sldId id="337" r:id="rId92"/>
    <p:sldId id="336" r:id="rId93"/>
    <p:sldId id="338" r:id="rId94"/>
    <p:sldId id="339" r:id="rId95"/>
    <p:sldId id="340" r:id="rId96"/>
    <p:sldId id="343" r:id="rId97"/>
    <p:sldId id="341" r:id="rId98"/>
    <p:sldId id="342" r:id="rId99"/>
    <p:sldId id="344" r:id="rId100"/>
    <p:sldId id="345" r:id="rId101"/>
    <p:sldId id="346" r:id="rId102"/>
    <p:sldId id="348" r:id="rId103"/>
    <p:sldId id="347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8" r:id="rId112"/>
    <p:sldId id="356" r:id="rId113"/>
    <p:sldId id="357" r:id="rId114"/>
    <p:sldId id="362" r:id="rId115"/>
    <p:sldId id="359" r:id="rId116"/>
    <p:sldId id="360" r:id="rId117"/>
    <p:sldId id="367" r:id="rId118"/>
    <p:sldId id="361" r:id="rId119"/>
    <p:sldId id="365" r:id="rId120"/>
    <p:sldId id="364" r:id="rId121"/>
    <p:sldId id="366" r:id="rId122"/>
    <p:sldId id="368" r:id="rId123"/>
    <p:sldId id="369" r:id="rId124"/>
    <p:sldId id="380" r:id="rId125"/>
    <p:sldId id="370" r:id="rId126"/>
    <p:sldId id="371" r:id="rId127"/>
    <p:sldId id="372" r:id="rId128"/>
    <p:sldId id="373" r:id="rId129"/>
    <p:sldId id="374" r:id="rId130"/>
    <p:sldId id="375" r:id="rId131"/>
    <p:sldId id="378" r:id="rId132"/>
    <p:sldId id="379" r:id="rId133"/>
    <p:sldId id="376" r:id="rId134"/>
    <p:sldId id="377" r:id="rId135"/>
    <p:sldId id="381" r:id="rId1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85B-6A0B-49E8-9B7B-670B03E6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B29AD-B9A9-4B75-A476-35D4F00D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33A8-804A-4673-AD8D-9295CC79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FC46-B26C-4215-8459-1354DD1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0E8A-6C0B-4765-BC94-32069838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09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48BD-06C4-4545-9EE7-37B48D83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E45A3-8EDC-479C-AA83-7DEB5D4BC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F745-52EC-47DC-837A-F8E38440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295A-1544-40A0-B247-9ABBD00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A2FA-27C7-4C67-B304-481432CB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0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88F9-CB76-4C36-A11A-EF10EF6BF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7DF9C-6DD3-4BA3-A17A-458BB8E6D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4C70-9887-4A6F-9EA8-B7070F33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8CA0-7138-4FE0-87A9-60DE31E8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12D7E-DA83-4CC9-8048-D855E98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265B-B70A-4F02-AFD7-925D1BEE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CCAF-3021-47E4-8E8E-9D558EE2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785F-EB0E-4A8A-9FB0-62F623C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03D6B-58AF-4461-942B-54277B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D84D-E9A7-4757-B3BF-8D43B3F0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7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EE18-3FBC-44E1-A78D-78397663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243A-84A9-4753-85C2-EE405692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260F-999A-428D-AFFC-159F87F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1F0E-C5A6-4ADB-BFD8-C2DD4C40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8041-653A-4014-9948-811AD8EA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2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810-678E-4C11-8C2E-7CF2181F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C71D-220C-4DF2-81F0-16DB458E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07F5-35B1-4651-8D39-1E79CCC4C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E5EC0-098C-4E33-851E-B6E8D697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18BFB-6A9C-4801-86CE-3642EB9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72F8-12DD-44E7-88F5-0A7DAFBC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2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4278-BAA6-45F3-B4FE-7D61D792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1FF45-E60A-4721-B836-89D679FE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4C86-95BD-4EF5-BFAF-3A98B6A3F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3B6D6-5EF6-41E3-91F9-9B4D2744E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188BE-37B5-460A-80CF-4EBA7E0F6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75D7A-2851-4DF7-9F8E-7D65FA34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2CBA5-26AF-49D6-AEE1-58288FDE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6DEF1-B9E0-4E32-B05F-AE505D1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B00E-7EE6-4496-AB1E-5F766AEA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77B70-D881-478C-854B-FA57727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BB6C2-1E94-44CE-9336-6DC0AFC0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F101-76C6-4C45-A25F-A71806A4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5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59EE0-4EB5-48C7-B04B-5F9D87CB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E0FA3-A27D-4B54-9E7D-09812BB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2D36-D392-416C-9685-AE38A36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4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C5F-FF33-4288-8E94-89A836AC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0329-712B-4F80-B9E6-48D9DDD4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72A57-1C01-430F-A1F4-71122E66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C9CBE-D987-408F-9D3D-88DC90EE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BA829-4A42-47FB-9122-DE3F7D1D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59E6C-366C-4DAC-A175-4F559B0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19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06CB-BA7D-4EF9-A8B4-0BA3F91E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20AB5-0B49-4E93-8867-EE7733CFB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640F9-FFC8-4CD1-B1DC-B2E0DB3BD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ADA88-0C7D-4B37-A1AF-5D38628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655F-9626-4E4F-869B-571BD28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2BA5-8AD0-41C6-992F-CB01A6F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0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FE3D8-7C6A-4674-B295-F1917720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86CB4-0A26-4910-A735-E4859442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D0B5-51BF-4C0F-AC18-DE47C483B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D1593-E7DF-44A7-BB46-C94B212F9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370D-ABCE-4D83-B9DF-5FA71595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7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4.jpeg"/><Relationship Id="rId5" Type="http://schemas.openxmlformats.org/officeDocument/2006/relationships/image" Target="../media/image30.jpe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9B4EDD-02EC-4FC9-A6A3-53210A29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Design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3 : Api, DTO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13F9F79-4D7F-41C6-A3C8-7FD4AE3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APIs, Protocol </a:t>
            </a:r>
            <a:r>
              <a:rPr lang="fr-FR" dirty="0" err="1"/>
              <a:t>Marshalling</a:t>
            </a:r>
            <a:r>
              <a:rPr lang="fr-FR" dirty="0"/>
              <a:t>, </a:t>
            </a:r>
            <a:r>
              <a:rPr lang="fr-FR" dirty="0" err="1"/>
              <a:t>Entity</a:t>
            </a:r>
            <a:r>
              <a:rPr lang="fr-FR" dirty="0"/>
              <a:t> to DTO, 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D3BD3-EFE5-485B-B6BB-EBEB9BA71037}"/>
              </a:ext>
            </a:extLst>
          </p:cNvPr>
          <p:cNvSpPr txBox="1"/>
          <p:nvPr/>
        </p:nvSpPr>
        <p:spPr>
          <a:xfrm>
            <a:off x="4219126" y="31163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3B39-45FB-4924-9F42-CD159E1F1CF2}"/>
              </a:ext>
            </a:extLst>
          </p:cNvPr>
          <p:cNvSpPr txBox="1"/>
          <p:nvPr/>
        </p:nvSpPr>
        <p:spPr>
          <a:xfrm>
            <a:off x="1702133" y="5257800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http://github.com/arnaud-nauwynck/Presentations/java/</a:t>
            </a:r>
            <a:br>
              <a:rPr lang="fr-FR" sz="2400" dirty="0"/>
            </a:br>
            <a:r>
              <a:rPr lang="fr-FR" sz="2400" dirty="0"/>
              <a:t>Architecture-Design-part3-DTO.pdf</a:t>
            </a:r>
          </a:p>
        </p:txBody>
      </p:sp>
    </p:spTree>
    <p:extLst>
      <p:ext uri="{BB962C8B-B14F-4D97-AF65-F5344CB8AC3E}">
        <p14:creationId xmlns:p14="http://schemas.microsoft.com/office/powerpoint/2010/main" val="151942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30D5-B751-4D13-BFF8-62CF0CB4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55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SSE : Server – Sent – Event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still</a:t>
            </a:r>
            <a:r>
              <a:rPr lang="fr-FR" dirty="0"/>
              <a:t> https:// </a:t>
            </a:r>
            <a:r>
              <a:rPr lang="fr-FR" dirty="0" err="1"/>
              <a:t>with</a:t>
            </a:r>
            <a:r>
              <a:rPr lang="fr-FR" dirty="0"/>
              <a:t> socket </a:t>
            </a:r>
            <a:r>
              <a:rPr lang="fr-FR" dirty="0" err="1"/>
              <a:t>negotiation</a:t>
            </a:r>
            <a:br>
              <a:rPr lang="fr-FR" dirty="0"/>
            </a:br>
            <a:r>
              <a:rPr lang="fr-FR" dirty="0"/>
              <a:t>« medium </a:t>
            </a:r>
            <a:r>
              <a:rPr lang="fr-FR" dirty="0" err="1"/>
              <a:t>wait</a:t>
            </a:r>
            <a:r>
              <a:rPr lang="fr-FR" dirty="0"/>
              <a:t> » Polling by client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22A790-41B9-485E-A4C3-23E4AF739A96}"/>
              </a:ext>
            </a:extLst>
          </p:cNvPr>
          <p:cNvSpPr/>
          <p:nvPr/>
        </p:nvSpPr>
        <p:spPr>
          <a:xfrm rot="16200000">
            <a:off x="4996421" y="1591112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1F0D45-6F12-42EA-AF43-EB0AA33A3431}"/>
              </a:ext>
            </a:extLst>
          </p:cNvPr>
          <p:cNvSpPr/>
          <p:nvPr/>
        </p:nvSpPr>
        <p:spPr>
          <a:xfrm>
            <a:off x="5873719" y="2291316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B840496-9BDE-4512-A1A1-B9CF37C9B8EF}"/>
              </a:ext>
            </a:extLst>
          </p:cNvPr>
          <p:cNvSpPr/>
          <p:nvPr/>
        </p:nvSpPr>
        <p:spPr>
          <a:xfrm rot="16200000">
            <a:off x="5012399" y="418368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F527A3-0276-49F1-9CCF-4409807E2884}"/>
              </a:ext>
            </a:extLst>
          </p:cNvPr>
          <p:cNvSpPr/>
          <p:nvPr/>
        </p:nvSpPr>
        <p:spPr>
          <a:xfrm rot="16200000" flipV="1">
            <a:off x="5547671" y="6442330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A1E3F94-2976-48EA-8231-5302F7B7C913}"/>
              </a:ext>
            </a:extLst>
          </p:cNvPr>
          <p:cNvSpPr/>
          <p:nvPr/>
        </p:nvSpPr>
        <p:spPr>
          <a:xfrm>
            <a:off x="5889697" y="4883888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48B6B-C457-4DEC-BFAF-07DD0C090442}"/>
              </a:ext>
            </a:extLst>
          </p:cNvPr>
          <p:cNvSpPr txBox="1"/>
          <p:nvPr/>
        </p:nvSpPr>
        <p:spPr>
          <a:xfrm>
            <a:off x="6395483" y="3838432"/>
            <a:ext cx="442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Timeout … </a:t>
            </a:r>
            <a:r>
              <a:rPr lang="fr-FR" dirty="0" err="1"/>
              <a:t>response</a:t>
            </a:r>
            <a:r>
              <a:rPr lang="fr-FR" dirty="0"/>
              <a:t> / close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188BD-56AD-418B-99D1-75EF79100059}"/>
              </a:ext>
            </a:extLst>
          </p:cNvPr>
          <p:cNvSpPr txBox="1"/>
          <p:nvPr/>
        </p:nvSpPr>
        <p:spPr>
          <a:xfrm>
            <a:off x="3801272" y="3080992"/>
            <a:ext cx="1305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</a:t>
            </a:r>
            <a:r>
              <a:rPr lang="fr-FR" dirty="0" err="1"/>
              <a:t>yyy</a:t>
            </a:r>
            <a:endParaRPr lang="fr-FR" dirty="0"/>
          </a:p>
          <a:p>
            <a:r>
              <a:rPr lang="fr-FR" dirty="0" err="1"/>
              <a:t>event</a:t>
            </a:r>
            <a:r>
              <a:rPr lang="fr-FR" dirty="0"/>
              <a:t>: </a:t>
            </a:r>
            <a:r>
              <a:rPr lang="fr-FR" dirty="0" err="1"/>
              <a:t>chg</a:t>
            </a:r>
            <a:endParaRPr lang="fr-FR" dirty="0"/>
          </a:p>
          <a:p>
            <a:r>
              <a:rPr lang="fr-FR" dirty="0"/>
              <a:t>Event-Id: </a:t>
            </a:r>
            <a:r>
              <a:rPr lang="fr-FR" b="1" dirty="0"/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C085A-3C0C-4444-BE06-B0CDB2CC3C9D}"/>
              </a:ext>
            </a:extLst>
          </p:cNvPr>
          <p:cNvSpPr txBox="1"/>
          <p:nvPr/>
        </p:nvSpPr>
        <p:spPr>
          <a:xfrm>
            <a:off x="3789667" y="5270351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zzz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88039-B73C-455B-B55C-4469967B919D}"/>
              </a:ext>
            </a:extLst>
          </p:cNvPr>
          <p:cNvSpPr txBox="1"/>
          <p:nvPr/>
        </p:nvSpPr>
        <p:spPr>
          <a:xfrm>
            <a:off x="1520456" y="4465655"/>
            <a:ext cx="3500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 GET  /</a:t>
            </a:r>
            <a:r>
              <a:rPr lang="fr-FR" sz="2000" dirty="0" err="1"/>
              <a:t>sse?</a:t>
            </a:r>
            <a:r>
              <a:rPr lang="fr-FR" sz="2000" b="1" dirty="0" err="1"/>
              <a:t>last-event-id</a:t>
            </a:r>
            <a:r>
              <a:rPr lang="fr-FR" sz="2000" b="1" dirty="0"/>
              <a:t>=27</a:t>
            </a:r>
          </a:p>
        </p:txBody>
      </p:sp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17A655F1-06F8-4361-BEAB-DD13CCA1C579}"/>
              </a:ext>
            </a:extLst>
          </p:cNvPr>
          <p:cNvSpPr/>
          <p:nvPr/>
        </p:nvSpPr>
        <p:spPr>
          <a:xfrm>
            <a:off x="3710762" y="3080992"/>
            <a:ext cx="1395547" cy="947743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Card 18">
            <a:extLst>
              <a:ext uri="{FF2B5EF4-FFF2-40B4-BE49-F238E27FC236}">
                <a16:creationId xmlns:a16="http://schemas.microsoft.com/office/drawing/2014/main" id="{2509C447-45A3-4D39-AA40-0DC94E13DFCF}"/>
              </a:ext>
            </a:extLst>
          </p:cNvPr>
          <p:cNvSpPr/>
          <p:nvPr/>
        </p:nvSpPr>
        <p:spPr>
          <a:xfrm>
            <a:off x="3681630" y="5268503"/>
            <a:ext cx="1395547" cy="406615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E5EE9414-B6D9-4CE3-984F-9641D569207D}"/>
              </a:ext>
            </a:extLst>
          </p:cNvPr>
          <p:cNvSpPr/>
          <p:nvPr/>
        </p:nvSpPr>
        <p:spPr>
          <a:xfrm>
            <a:off x="3710762" y="6069551"/>
            <a:ext cx="1395547" cy="373584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501EB54-1A1A-40DB-A6FE-5AEE0E2C8AA5}"/>
              </a:ext>
            </a:extLst>
          </p:cNvPr>
          <p:cNvSpPr/>
          <p:nvPr/>
        </p:nvSpPr>
        <p:spPr>
          <a:xfrm rot="16200000" flipV="1">
            <a:off x="5606752" y="3931504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B7CFB83-4D73-483C-858D-B93E20365334}"/>
              </a:ext>
            </a:extLst>
          </p:cNvPr>
          <p:cNvSpPr/>
          <p:nvPr/>
        </p:nvSpPr>
        <p:spPr>
          <a:xfrm rot="16200000" flipV="1">
            <a:off x="5429892" y="5214203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8116B25-D539-449A-B9A0-E6E31A490707}"/>
              </a:ext>
            </a:extLst>
          </p:cNvPr>
          <p:cNvSpPr/>
          <p:nvPr/>
        </p:nvSpPr>
        <p:spPr>
          <a:xfrm rot="16200000" flipV="1">
            <a:off x="5429892" y="5887388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37871B-3F8D-44C5-AB56-D719AFB8FEA0}"/>
              </a:ext>
            </a:extLst>
          </p:cNvPr>
          <p:cNvSpPr txBox="1"/>
          <p:nvPr/>
        </p:nvSpPr>
        <p:spPr>
          <a:xfrm>
            <a:off x="2528702" y="300293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028E4-E95A-4B67-AFC9-5CA7407D591D}"/>
              </a:ext>
            </a:extLst>
          </p:cNvPr>
          <p:cNvSpPr txBox="1"/>
          <p:nvPr/>
        </p:nvSpPr>
        <p:spPr>
          <a:xfrm>
            <a:off x="2514563" y="331292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72AFF-D0F8-4904-96D5-17FCDE2ACA26}"/>
              </a:ext>
            </a:extLst>
          </p:cNvPr>
          <p:cNvSpPr txBox="1"/>
          <p:nvPr/>
        </p:nvSpPr>
        <p:spPr>
          <a:xfrm>
            <a:off x="2514562" y="360558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CF9AFE-6706-42D2-A5CE-3A65549347D0}"/>
              </a:ext>
            </a:extLst>
          </p:cNvPr>
          <p:cNvSpPr txBox="1"/>
          <p:nvPr/>
        </p:nvSpPr>
        <p:spPr>
          <a:xfrm>
            <a:off x="2514561" y="3927620"/>
            <a:ext cx="15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separator</a:t>
            </a:r>
            <a:endParaRPr lang="fr-FR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3EBE923-DF3F-4B10-8177-3A4EBC154B38}"/>
              </a:ext>
            </a:extLst>
          </p:cNvPr>
          <p:cNvSpPr/>
          <p:nvPr/>
        </p:nvSpPr>
        <p:spPr>
          <a:xfrm rot="16200000" flipV="1">
            <a:off x="5380879" y="2592852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01B4925-B124-4960-BEA0-98384CE64980}"/>
              </a:ext>
            </a:extLst>
          </p:cNvPr>
          <p:cNvSpPr/>
          <p:nvPr/>
        </p:nvSpPr>
        <p:spPr>
          <a:xfrm rot="16200000" flipV="1">
            <a:off x="5402429" y="3403889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7E489D-2268-4095-9235-35F617387FA5}"/>
              </a:ext>
            </a:extLst>
          </p:cNvPr>
          <p:cNvSpPr txBox="1"/>
          <p:nvPr/>
        </p:nvSpPr>
        <p:spPr>
          <a:xfrm>
            <a:off x="1024679" y="1820152"/>
            <a:ext cx="329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 GET  /</a:t>
            </a:r>
            <a:r>
              <a:rPr lang="fr-FR" sz="2000" dirty="0" err="1"/>
              <a:t>sse</a:t>
            </a:r>
            <a:endParaRPr lang="fr-FR" sz="2000" dirty="0"/>
          </a:p>
          <a:p>
            <a:r>
              <a:rPr lang="fr-FR" sz="2000" b="1" dirty="0" err="1"/>
              <a:t>Accept</a:t>
            </a:r>
            <a:r>
              <a:rPr lang="fr-FR" sz="2000" b="1" dirty="0"/>
              <a:t>: « </a:t>
            </a:r>
            <a:r>
              <a:rPr lang="fr-FR" sz="2000" b="1" dirty="0" err="1"/>
              <a:t>text</a:t>
            </a:r>
            <a:r>
              <a:rPr lang="fr-FR" sz="2000" b="1" dirty="0"/>
              <a:t>/</a:t>
            </a:r>
            <a:r>
              <a:rPr lang="fr-FR" sz="2000" b="1" dirty="0" err="1"/>
              <a:t>event-stream</a:t>
            </a:r>
            <a:r>
              <a:rPr lang="fr-FR" sz="2000" b="1" dirty="0"/>
              <a:t>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94A015-CBED-425A-983A-7F1309E4E887}"/>
              </a:ext>
            </a:extLst>
          </p:cNvPr>
          <p:cNvSpPr txBox="1"/>
          <p:nvPr/>
        </p:nvSpPr>
        <p:spPr>
          <a:xfrm>
            <a:off x="6498691" y="2177022"/>
            <a:ext cx="3282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 OK</a:t>
            </a:r>
          </a:p>
          <a:p>
            <a:r>
              <a:rPr lang="fr-FR" dirty="0"/>
              <a:t>Content-type: </a:t>
            </a:r>
            <a:r>
              <a:rPr lang="fr-FR" b="1" dirty="0" err="1"/>
              <a:t>text</a:t>
            </a:r>
            <a:r>
              <a:rPr lang="fr-FR" b="1" dirty="0"/>
              <a:t>/</a:t>
            </a:r>
            <a:r>
              <a:rPr lang="fr-FR" b="1" dirty="0" err="1"/>
              <a:t>event-stream</a:t>
            </a:r>
            <a:endParaRPr lang="fr-FR" b="1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8E685AE-F3DA-46C9-9464-E32682EF5ED8}"/>
              </a:ext>
            </a:extLst>
          </p:cNvPr>
          <p:cNvSpPr/>
          <p:nvPr/>
        </p:nvSpPr>
        <p:spPr>
          <a:xfrm rot="16200000" flipV="1">
            <a:off x="5515714" y="2361811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4C745D-D04B-402F-8019-7265A77FD912}"/>
              </a:ext>
            </a:extLst>
          </p:cNvPr>
          <p:cNvSpPr txBox="1"/>
          <p:nvPr/>
        </p:nvSpPr>
        <p:spPr>
          <a:xfrm>
            <a:off x="6498691" y="2795316"/>
            <a:ext cx="27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socket </a:t>
            </a:r>
            <a:r>
              <a:rPr lang="fr-FR" b="1" dirty="0" err="1"/>
              <a:t>kept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… )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965AB35-51D4-4C32-9241-6411B4BBC26A}"/>
              </a:ext>
            </a:extLst>
          </p:cNvPr>
          <p:cNvSpPr/>
          <p:nvPr/>
        </p:nvSpPr>
        <p:spPr>
          <a:xfrm rot="16200000" flipV="1">
            <a:off x="5515714" y="4969566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F916DD-DF9D-40BD-AA47-83E263C16BD0}"/>
              </a:ext>
            </a:extLst>
          </p:cNvPr>
          <p:cNvSpPr txBox="1"/>
          <p:nvPr/>
        </p:nvSpPr>
        <p:spPr>
          <a:xfrm>
            <a:off x="3838357" y="2584366"/>
            <a:ext cx="101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xxx</a:t>
            </a:r>
          </a:p>
        </p:txBody>
      </p:sp>
      <p:sp>
        <p:nvSpPr>
          <p:cNvPr id="38" name="Flowchart: Card 37">
            <a:extLst>
              <a:ext uri="{FF2B5EF4-FFF2-40B4-BE49-F238E27FC236}">
                <a16:creationId xmlns:a16="http://schemas.microsoft.com/office/drawing/2014/main" id="{25E2D080-369A-4C6D-B202-35AE73BED393}"/>
              </a:ext>
            </a:extLst>
          </p:cNvPr>
          <p:cNvSpPr/>
          <p:nvPr/>
        </p:nvSpPr>
        <p:spPr>
          <a:xfrm>
            <a:off x="3730320" y="2582518"/>
            <a:ext cx="1395547" cy="406615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8D05C8-82E3-4762-803E-4ED01FFC607D}"/>
              </a:ext>
            </a:extLst>
          </p:cNvPr>
          <p:cNvSpPr txBox="1"/>
          <p:nvPr/>
        </p:nvSpPr>
        <p:spPr>
          <a:xfrm>
            <a:off x="3805134" y="6077538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zzz</a:t>
            </a:r>
          </a:p>
        </p:txBody>
      </p:sp>
    </p:spTree>
    <p:extLst>
      <p:ext uri="{BB962C8B-B14F-4D97-AF65-F5344CB8AC3E}">
        <p14:creationId xmlns:p14="http://schemas.microsoft.com/office/powerpoint/2010/main" val="1857137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Generator</a:t>
            </a:r>
            <a:r>
              <a:rPr lang="fr-FR" dirty="0"/>
              <a:t>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51C9E-96BF-4578-8B36-65FD7781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7" y="1697854"/>
            <a:ext cx="8444023" cy="39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6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Generated</a:t>
            </a:r>
            <a:r>
              <a:rPr lang="fr-FR" dirty="0"/>
              <a:t> ??? YES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9A737-2FD6-4716-A6E7-3276C2FFAC00}"/>
              </a:ext>
            </a:extLst>
          </p:cNvPr>
          <p:cNvSpPr txBox="1"/>
          <p:nvPr/>
        </p:nvSpPr>
        <p:spPr>
          <a:xfrm>
            <a:off x="5011478" y="4238452"/>
            <a:ext cx="60951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orika-eclipse-tools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67A27-E344-4CC6-9594-1A1FA12F4BB2}"/>
              </a:ext>
            </a:extLst>
          </p:cNvPr>
          <p:cNvSpPr txBox="1"/>
          <p:nvPr/>
        </p:nvSpPr>
        <p:spPr>
          <a:xfrm>
            <a:off x="3677758" y="138626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ma.glasnost.orika.impl.generator.JavassistCompilerStrategy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D8E-512A-44EC-A2DB-B43657928E89}"/>
              </a:ext>
            </a:extLst>
          </p:cNvPr>
          <p:cNvSpPr txBox="1"/>
          <p:nvPr/>
        </p:nvSpPr>
        <p:spPr>
          <a:xfrm>
            <a:off x="1355652" y="1373960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DEFAULT: </a:t>
            </a:r>
            <a:r>
              <a:rPr lang="fr-FR" dirty="0" err="1"/>
              <a:t>javaassist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61123-4698-4010-B62F-F70218677C9D}"/>
              </a:ext>
            </a:extLst>
          </p:cNvPr>
          <p:cNvSpPr txBox="1"/>
          <p:nvPr/>
        </p:nvSpPr>
        <p:spPr>
          <a:xfrm>
            <a:off x="1686182" y="3773682"/>
            <a:ext cx="10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EclipseJdt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2EB9D-A1B7-40FA-8DBF-2E83E026E28A}"/>
              </a:ext>
            </a:extLst>
          </p:cNvPr>
          <p:cNvSpPr txBox="1"/>
          <p:nvPr/>
        </p:nvSpPr>
        <p:spPr>
          <a:xfrm>
            <a:off x="3677758" y="3824446"/>
            <a:ext cx="701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ma.glasnost.orika.impl.generator.EclipseJdtCompilerStrategy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326A6D-59CF-4062-8300-0C40A7C95161}"/>
              </a:ext>
            </a:extLst>
          </p:cNvPr>
          <p:cNvSpPr/>
          <p:nvPr/>
        </p:nvSpPr>
        <p:spPr>
          <a:xfrm rot="16200000">
            <a:off x="6515661" y="2274485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4EB4C-AE81-4AE8-8806-DD010C0FA90E}"/>
              </a:ext>
            </a:extLst>
          </p:cNvPr>
          <p:cNvSpPr txBox="1"/>
          <p:nvPr/>
        </p:nvSpPr>
        <p:spPr>
          <a:xfrm>
            <a:off x="7254623" y="2441947"/>
            <a:ext cx="4937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Opaque « .class » </a:t>
            </a:r>
            <a:r>
              <a:rPr lang="fr-FR" dirty="0" err="1"/>
              <a:t>bytecode</a:t>
            </a:r>
            <a:r>
              <a:rPr lang="fr-FR" dirty="0"/>
              <a:t> … </a:t>
            </a:r>
          </a:p>
          <a:p>
            <a:r>
              <a:rPr lang="fr-FR" dirty="0"/>
              <a:t>Default NO </a:t>
            </a:r>
            <a:r>
              <a:rPr lang="fr-FR" dirty="0" err="1"/>
              <a:t>generated</a:t>
            </a:r>
            <a:r>
              <a:rPr lang="fr-FR" dirty="0"/>
              <a:t>/</a:t>
            </a:r>
            <a:r>
              <a:rPr lang="fr-FR" dirty="0" err="1"/>
              <a:t>debuggable</a:t>
            </a:r>
            <a:r>
              <a:rPr lang="fr-FR" dirty="0"/>
              <a:t> « .java » Source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6317E21-4868-4B67-B713-00F375A5A3E0}"/>
              </a:ext>
            </a:extLst>
          </p:cNvPr>
          <p:cNvSpPr/>
          <p:nvPr/>
        </p:nvSpPr>
        <p:spPr>
          <a:xfrm rot="16200000">
            <a:off x="4400107" y="5801878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AADF1-C05E-43B1-94FF-4AFB62F9FD64}"/>
              </a:ext>
            </a:extLst>
          </p:cNvPr>
          <p:cNvSpPr txBox="1"/>
          <p:nvPr/>
        </p:nvSpPr>
        <p:spPr>
          <a:xfrm>
            <a:off x="5139069" y="5969340"/>
            <a:ext cx="699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Debuggable</a:t>
            </a:r>
            <a:endParaRPr lang="fr-FR" dirty="0"/>
          </a:p>
          <a:p>
            <a:r>
              <a:rPr lang="fr-FR" dirty="0"/>
              <a:t>« .class » </a:t>
            </a:r>
            <a:r>
              <a:rPr lang="fr-FR" dirty="0" err="1"/>
              <a:t>bytecode</a:t>
            </a:r>
            <a:r>
              <a:rPr lang="fr-FR" dirty="0"/>
              <a:t> + </a:t>
            </a:r>
            <a:r>
              <a:rPr lang="fr-FR" dirty="0" err="1"/>
              <a:t>generated</a:t>
            </a:r>
            <a:r>
              <a:rPr lang="fr-FR" dirty="0"/>
              <a:t> « .java » Source-Code </a:t>
            </a:r>
            <a:r>
              <a:rPr lang="fr-FR" dirty="0" err="1"/>
              <a:t>with</a:t>
            </a:r>
            <a:r>
              <a:rPr lang="fr-FR" dirty="0"/>
              <a:t> Line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D131B6-7966-45D3-B190-9EC704B68D9F}"/>
              </a:ext>
            </a:extLst>
          </p:cNvPr>
          <p:cNvSpPr/>
          <p:nvPr/>
        </p:nvSpPr>
        <p:spPr>
          <a:xfrm rot="13776597">
            <a:off x="1084652" y="1684762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2A91A2B-B3A5-4226-9CFC-A14DCA6B08BA}"/>
              </a:ext>
            </a:extLst>
          </p:cNvPr>
          <p:cNvSpPr/>
          <p:nvPr/>
        </p:nvSpPr>
        <p:spPr>
          <a:xfrm rot="18747304">
            <a:off x="997687" y="3305736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81682-EB79-45C4-9017-9BAF05BFF868}"/>
              </a:ext>
            </a:extLst>
          </p:cNvPr>
          <p:cNvSpPr txBox="1"/>
          <p:nvPr/>
        </p:nvSpPr>
        <p:spPr>
          <a:xfrm>
            <a:off x="240886" y="2548491"/>
            <a:ext cx="93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2009D56-AFCC-449D-9AFD-5ECBF9CB2960}"/>
              </a:ext>
            </a:extLst>
          </p:cNvPr>
          <p:cNvSpPr/>
          <p:nvPr/>
        </p:nvSpPr>
        <p:spPr>
          <a:xfrm rot="16200000">
            <a:off x="1589030" y="2431689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D5D86-8FAF-430F-8565-3737AEE2DBB0}"/>
              </a:ext>
            </a:extLst>
          </p:cNvPr>
          <p:cNvSpPr txBox="1"/>
          <p:nvPr/>
        </p:nvSpPr>
        <p:spPr>
          <a:xfrm>
            <a:off x="2234024" y="257382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Janino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also</a:t>
            </a:r>
            <a:r>
              <a:rPr lang="fr-FR" dirty="0"/>
              <a:t> in </a:t>
            </a:r>
            <a:r>
              <a:rPr lang="fr-FR" dirty="0" err="1"/>
              <a:t>logback</a:t>
            </a:r>
            <a:r>
              <a:rPr lang="fr-F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8953F-520E-4D38-BC52-BF2E75B5CB0E}"/>
              </a:ext>
            </a:extLst>
          </p:cNvPr>
          <p:cNvSpPr txBox="1"/>
          <p:nvPr/>
        </p:nvSpPr>
        <p:spPr>
          <a:xfrm>
            <a:off x="3677758" y="199234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ma.glasnost.orika.impl.generator.JaninoCompilerStrategy</a:t>
            </a:r>
            <a:endParaRPr lang="fr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B4663F-A868-4197-AFBB-4928361A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" y="4492892"/>
            <a:ext cx="4157219" cy="16683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8AC9F-B1B9-40CD-8DAD-7E7AC09727AD}"/>
              </a:ext>
            </a:extLst>
          </p:cNvPr>
          <p:cNvSpPr txBox="1"/>
          <p:nvPr/>
        </p:nvSpPr>
        <p:spPr>
          <a:xfrm>
            <a:off x="4422045" y="423845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719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5FC2-308F-4ADF-B450-817D8713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Javaassist</a:t>
            </a:r>
            <a:r>
              <a:rPr lang="fr-FR" dirty="0"/>
              <a:t> +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ClassPool</a:t>
            </a:r>
            <a:r>
              <a:rPr lang="fr-FR" dirty="0"/>
              <a:t> in </a:t>
            </a:r>
            <a:r>
              <a:rPr lang="fr-FR" dirty="0" err="1"/>
              <a:t>ClassLoader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32946-EAEF-42DA-ADC1-668A5B46C18B}"/>
              </a:ext>
            </a:extLst>
          </p:cNvPr>
          <p:cNvSpPr txBox="1"/>
          <p:nvPr/>
        </p:nvSpPr>
        <p:spPr>
          <a:xfrm>
            <a:off x="579474" y="2095466"/>
            <a:ext cx="9489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/src/main/java/ma/glasnost/orika/impl/generator/JavassistCompilerStrategy.java#L134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1046E-853A-4D83-8F26-70521100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2" y="4306680"/>
            <a:ext cx="5397793" cy="238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D7CD7-6A83-4FC0-9B3D-3055357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" y="2895566"/>
            <a:ext cx="8022266" cy="1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294-A14F-4989-86CB-9B4FF074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Classes..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A939F-D013-49A3-A0B3-94E8860B3841}"/>
              </a:ext>
            </a:extLst>
          </p:cNvPr>
          <p:cNvSpPr txBox="1"/>
          <p:nvPr/>
        </p:nvSpPr>
        <p:spPr>
          <a:xfrm>
            <a:off x="388089" y="2116731"/>
            <a:ext cx="1161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core</a:t>
            </a:r>
            <a:r>
              <a:rPr lang="fr-FR" dirty="0"/>
              <a:t>/src/main/java/ma/glasnost/orika/impl/generator/CompilerStrategy.java#L53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A5BC-1BAA-4C1A-AF06-AE229FCC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2" y="3429000"/>
            <a:ext cx="6307594" cy="120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B2718-D7B0-434A-97A8-E64D12411A45}"/>
              </a:ext>
            </a:extLst>
          </p:cNvPr>
          <p:cNvSpPr txBox="1"/>
          <p:nvPr/>
        </p:nvSpPr>
        <p:spPr>
          <a:xfrm>
            <a:off x="7132676" y="300443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System.properties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B567-96D9-4A29-B567-37E0D73386B4}"/>
              </a:ext>
            </a:extLst>
          </p:cNvPr>
          <p:cNvSpPr txBox="1"/>
          <p:nvPr/>
        </p:nvSpPr>
        <p:spPr>
          <a:xfrm>
            <a:off x="7291791" y="342900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ma.glasnost.orika.writeSourceFiles</a:t>
            </a:r>
            <a:endParaRPr lang="fr-FR" dirty="0"/>
          </a:p>
          <a:p>
            <a:r>
              <a:rPr lang="fr-FR" dirty="0" err="1"/>
              <a:t>ma.glasnost.orika.writeClassFiles</a:t>
            </a:r>
            <a:endParaRPr lang="fr-FR" dirty="0"/>
          </a:p>
          <a:p>
            <a:r>
              <a:rPr lang="fr-FR" dirty="0" err="1"/>
              <a:t>ma.glasnost.orika.writeSourceFilesToPath</a:t>
            </a:r>
            <a:endParaRPr lang="fr-FR" dirty="0"/>
          </a:p>
          <a:p>
            <a:r>
              <a:rPr lang="fr-FR" dirty="0" err="1"/>
              <a:t>ma.glasnost.orika.writeClassFilesToPath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123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8F5-1516-4C50-AF8C-EEE2C465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23" y="-3153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First call </a:t>
            </a:r>
            <a:r>
              <a:rPr lang="fr-FR" sz="3600" dirty="0" err="1"/>
              <a:t>map</a:t>
            </a:r>
            <a:r>
              <a:rPr lang="fr-FR" sz="3600" dirty="0"/>
              <a:t>() =&gt; </a:t>
            </a:r>
            <a:r>
              <a:rPr lang="fr-FR" sz="3600" dirty="0" err="1"/>
              <a:t>generating</a:t>
            </a:r>
            <a:r>
              <a:rPr lang="fr-FR" sz="3600" dirty="0"/>
              <a:t> Mapper for (</a:t>
            </a:r>
            <a:r>
              <a:rPr lang="fr-FR" sz="3600" dirty="0" err="1"/>
              <a:t>ClassA,ClassB</a:t>
            </a:r>
            <a:r>
              <a:rPr lang="fr-FR" sz="36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5E042-4D67-4DD8-866A-2221C2D5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857250"/>
            <a:ext cx="89916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0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9F6-4B60-47D3-8995-33F261A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7" y="-1698"/>
            <a:ext cx="10515600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code.. (file not visible in Eclipse?)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5C2B1-BD3F-479E-B20A-902D78C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2" y="1454542"/>
            <a:ext cx="7500738" cy="503833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AE27B9A-6488-405A-AF37-BDABBA6E0A4C}"/>
              </a:ext>
            </a:extLst>
          </p:cNvPr>
          <p:cNvSpPr/>
          <p:nvPr/>
        </p:nvSpPr>
        <p:spPr>
          <a:xfrm>
            <a:off x="9675627" y="2780105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B34B0-921A-4A2A-96E2-00318CB6C98C}"/>
              </a:ext>
            </a:extLst>
          </p:cNvPr>
          <p:cNvSpPr txBox="1"/>
          <p:nvPr/>
        </p:nvSpPr>
        <p:spPr>
          <a:xfrm>
            <a:off x="9828917" y="3152553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 err="1"/>
              <a:t>Entity</a:t>
            </a:r>
            <a:r>
              <a:rPr lang="fr-FR" dirty="0"/>
              <a:t> -&gt; DTO</a:t>
            </a:r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82E0931-C371-4ADC-BA3A-73BA48903671}"/>
              </a:ext>
            </a:extLst>
          </p:cNvPr>
          <p:cNvSpPr/>
          <p:nvPr/>
        </p:nvSpPr>
        <p:spPr>
          <a:xfrm>
            <a:off x="9675627" y="5103210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2E88B-F96B-4BDB-BCD5-719B93A7D57F}"/>
              </a:ext>
            </a:extLst>
          </p:cNvPr>
          <p:cNvSpPr txBox="1"/>
          <p:nvPr/>
        </p:nvSpPr>
        <p:spPr>
          <a:xfrm>
            <a:off x="9828917" y="5475658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/>
              <a:t>DTO 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7721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EF94-2BCF-4863-9953-AB9EA516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7" y="0"/>
            <a:ext cx="11245702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 .. Source not visible in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9C989-E399-44FF-9DB3-395DCF3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218"/>
            <a:ext cx="12192000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0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2211-2A59-485D-B609-55EC550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3777-0ACF-4298-8FBB-40B3CB41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3" y="2012729"/>
            <a:ext cx="5329819" cy="427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DF59F-CFE7-40B8-A1CE-95AE3DEB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66" y="2184990"/>
            <a:ext cx="4143901" cy="2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70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6B15-86CB-4054-BEDD-FD97F451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Debugging</a:t>
            </a:r>
            <a:r>
              <a:rPr lang="fr-FR" sz="4000" dirty="0"/>
              <a:t> « Line </a:t>
            </a:r>
            <a:r>
              <a:rPr lang="fr-FR" sz="4000" dirty="0" err="1"/>
              <a:t>Number</a:t>
            </a:r>
            <a:r>
              <a:rPr lang="fr-FR" sz="4000" dirty="0"/>
              <a:t> » info not </a:t>
            </a:r>
            <a:r>
              <a:rPr lang="fr-FR" sz="4000" dirty="0" err="1"/>
              <a:t>available</a:t>
            </a:r>
            <a:r>
              <a:rPr lang="fr-FR" sz="4000" dirty="0"/>
              <a:t>!</a:t>
            </a:r>
            <a:br>
              <a:rPr lang="fr-FR" sz="4000" dirty="0"/>
            </a:br>
            <a:r>
              <a:rPr lang="fr-FR" sz="4000" dirty="0"/>
              <a:t>( mode </a:t>
            </a:r>
            <a:r>
              <a:rPr lang="fr-FR" sz="4000" dirty="0" err="1"/>
              <a:t>javaassist</a:t>
            </a:r>
            <a:r>
              <a:rPr lang="fr-FR" sz="4000" dirty="0"/>
              <a:t> … switch to mode </a:t>
            </a:r>
            <a:r>
              <a:rPr lang="fr-FR" sz="4000" dirty="0" err="1"/>
              <a:t>EclipseJdt</a:t>
            </a:r>
            <a:r>
              <a:rPr lang="fr-FR" sz="4000" dirty="0"/>
              <a:t>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47B7A-2550-4DA8-BA40-3DC8DD72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2" y="1690688"/>
            <a:ext cx="8576930" cy="369262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52D8349-4F12-490E-B9DD-994D4387C239}"/>
              </a:ext>
            </a:extLst>
          </p:cNvPr>
          <p:cNvSpPr/>
          <p:nvPr/>
        </p:nvSpPr>
        <p:spPr>
          <a:xfrm rot="5400000">
            <a:off x="8787809" y="3550928"/>
            <a:ext cx="388088" cy="909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81E5F2-026A-4E92-A128-F32784C43454}"/>
              </a:ext>
            </a:extLst>
          </p:cNvPr>
          <p:cNvSpPr/>
          <p:nvPr/>
        </p:nvSpPr>
        <p:spPr>
          <a:xfrm>
            <a:off x="9627779" y="2775478"/>
            <a:ext cx="2339446" cy="1231701"/>
          </a:xfrm>
          <a:prstGeom prst="wedgeEllipseCallout">
            <a:avLst>
              <a:gd name="adj1" fmla="val -53582"/>
              <a:gd name="adj2" fmla="val 445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FA07C-AC6C-4898-9589-49CFF7459FDD}"/>
              </a:ext>
            </a:extLst>
          </p:cNvPr>
          <p:cNvSpPr txBox="1"/>
          <p:nvPr/>
        </p:nvSpPr>
        <p:spPr>
          <a:xfrm>
            <a:off x="9787269" y="2935200"/>
            <a:ext cx="2179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  <a:p>
            <a:r>
              <a:rPr lang="fr-FR" dirty="0"/>
              <a:t>« .</a:t>
            </a:r>
            <a:r>
              <a:rPr lang="fr-FR" dirty="0" err="1"/>
              <a:t>getLabel</a:t>
            </a:r>
            <a:r>
              <a:rPr lang="fr-FR" dirty="0"/>
              <a:t>() »</a:t>
            </a:r>
          </a:p>
          <a:p>
            <a:r>
              <a:rPr lang="fr-FR" dirty="0"/>
              <a:t>Line 18 … 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B9FCF-8394-47E4-9CD4-44462F8E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4304"/>
            <a:ext cx="12192000" cy="11484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410E1F-3044-4822-9EFE-C4E7798D8AF9}"/>
              </a:ext>
            </a:extLst>
          </p:cNvPr>
          <p:cNvSpPr/>
          <p:nvPr/>
        </p:nvSpPr>
        <p:spPr>
          <a:xfrm>
            <a:off x="9484242" y="5539563"/>
            <a:ext cx="2371060" cy="5316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1839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52F8-27C2-4463-83ED-AC2FA898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-2881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Activating</a:t>
            </a:r>
            <a:r>
              <a:rPr lang="fr-FR" dirty="0"/>
              <a:t> </a:t>
            </a:r>
            <a:r>
              <a:rPr lang="fr-FR" dirty="0" err="1"/>
              <a:t>EclipseJdtCompilerStrategy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3F7FF-A720-4B32-A058-427DE876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4140657"/>
            <a:ext cx="12011246" cy="22638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0A13D9-0777-426B-96CD-F226F0BCBF3C}"/>
              </a:ext>
            </a:extLst>
          </p:cNvPr>
          <p:cNvSpPr/>
          <p:nvPr/>
        </p:nvSpPr>
        <p:spPr>
          <a:xfrm>
            <a:off x="6251944" y="5396023"/>
            <a:ext cx="590107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41C4E-4441-45BB-A2F6-E8B8BA5623B5}"/>
              </a:ext>
            </a:extLst>
          </p:cNvPr>
          <p:cNvSpPr/>
          <p:nvPr/>
        </p:nvSpPr>
        <p:spPr>
          <a:xfrm>
            <a:off x="5585637" y="4618074"/>
            <a:ext cx="746051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38DDA-84EA-4964-ACC4-321084DE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39" y="1296744"/>
            <a:ext cx="9289312" cy="24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4E95-B366-40D2-B8E3-F18838D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External</a:t>
            </a:r>
            <a:r>
              <a:rPr lang="fr-FR" dirty="0"/>
              <a:t> Protocol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Marshalling</a:t>
            </a:r>
            <a:r>
              <a:rPr lang="fr-FR" dirty="0"/>
              <a:t>/</a:t>
            </a:r>
            <a:r>
              <a:rPr lang="fr-FR" dirty="0" err="1"/>
              <a:t>Unmarshalling</a:t>
            </a:r>
            <a:r>
              <a:rPr lang="fr-FR" dirty="0"/>
              <a:t> to </a:t>
            </a:r>
            <a:r>
              <a:rPr lang="fr-FR" dirty="0" err="1"/>
              <a:t>Internal</a:t>
            </a:r>
            <a:r>
              <a:rPr lang="fr-FR" dirty="0"/>
              <a:t> Langage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E57217-BD96-4352-9C33-5B170A894A55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D8E9E-DF23-4A8F-87C6-8F8C7386EAEE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30A067-A183-47CE-837A-D6411BE4D214}"/>
              </a:ext>
            </a:extLst>
          </p:cNvPr>
          <p:cNvSpPr txBox="1"/>
          <p:nvPr/>
        </p:nvSpPr>
        <p:spPr>
          <a:xfrm>
            <a:off x="7156720" y="3704654"/>
            <a:ext cx="399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« Skeleton » </a:t>
            </a:r>
            <a:r>
              <a:rPr lang="fr-FR" dirty="0" err="1"/>
              <a:t>implementation</a:t>
            </a:r>
            <a:endParaRPr lang="fr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040024-EE85-402E-9B5F-A6837CB41862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F3661-FC76-44BD-B51F-0869169A402A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C9B571-7DC5-4E09-971B-E0C6F8EEA783}"/>
              </a:ext>
            </a:extLst>
          </p:cNvPr>
          <p:cNvSpPr txBox="1"/>
          <p:nvPr/>
        </p:nvSpPr>
        <p:spPr>
          <a:xfrm>
            <a:off x="6351470" y="2686072"/>
            <a:ext cx="466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M</a:t>
            </a:r>
            <a:r>
              <a:rPr lang="fr-FR" sz="2400" b="1" dirty="0"/>
              <a:t>essage -&gt; Object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41A9-BA54-45E1-8F5F-A7ED990E8A42}"/>
              </a:ext>
            </a:extLst>
          </p:cNvPr>
          <p:cNvSpPr txBox="1"/>
          <p:nvPr/>
        </p:nvSpPr>
        <p:spPr>
          <a:xfrm>
            <a:off x="6383612" y="5040598"/>
            <a:ext cx="419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</a:t>
            </a:r>
            <a:r>
              <a:rPr lang="fr-FR" sz="2400" b="1" dirty="0"/>
              <a:t>Object -&gt; Message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F197D4D-B5AC-458E-B496-3A046C99FB25}"/>
              </a:ext>
            </a:extLst>
          </p:cNvPr>
          <p:cNvSpPr/>
          <p:nvPr/>
        </p:nvSpPr>
        <p:spPr>
          <a:xfrm rot="16200000">
            <a:off x="1095086" y="221352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E11633-4E9A-4913-847C-5A6583E4F9BB}"/>
              </a:ext>
            </a:extLst>
          </p:cNvPr>
          <p:cNvSpPr/>
          <p:nvPr/>
        </p:nvSpPr>
        <p:spPr>
          <a:xfrm rot="16200000">
            <a:off x="3116361" y="2580342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A8C2E-BEC5-4AE1-AA40-B122C261905B}"/>
              </a:ext>
            </a:extLst>
          </p:cNvPr>
          <p:cNvSpPr txBox="1"/>
          <p:nvPr/>
        </p:nvSpPr>
        <p:spPr>
          <a:xfrm>
            <a:off x="1935198" y="1804457"/>
            <a:ext cx="350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Receive</a:t>
            </a:r>
            <a:r>
              <a:rPr lang="fr-FR" dirty="0"/>
              <a:t> messages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Input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FC01CCA-B02A-4A33-8C8B-705B714CCD68}"/>
              </a:ext>
            </a:extLst>
          </p:cNvPr>
          <p:cNvSpPr/>
          <p:nvPr/>
        </p:nvSpPr>
        <p:spPr>
          <a:xfrm rot="16200000" flipV="1">
            <a:off x="2928629" y="5513051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ABD9A7-033E-43D1-BBCB-95B305AC40D4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135E163-E359-4253-977F-3740C25781A9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5AEB543-6E6D-4FB2-9CAC-F44F9374D697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81ED5-E1CC-4AF0-B2E5-A50C52CB6778}"/>
              </a:ext>
            </a:extLst>
          </p:cNvPr>
          <p:cNvSpPr txBox="1"/>
          <p:nvPr/>
        </p:nvSpPr>
        <p:spPr>
          <a:xfrm>
            <a:off x="6178944" y="33484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BB318-1033-44C8-B450-9959A284B350}"/>
              </a:ext>
            </a:extLst>
          </p:cNvPr>
          <p:cNvSpPr txBox="1"/>
          <p:nvPr/>
        </p:nvSpPr>
        <p:spPr>
          <a:xfrm>
            <a:off x="6125060" y="468441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E16F61B-0ADE-4A31-A7B9-028496421F76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7DFFB-C0FE-483F-AA3B-DD0B4BF3286E}"/>
              </a:ext>
            </a:extLst>
          </p:cNvPr>
          <p:cNvSpPr txBox="1"/>
          <p:nvPr/>
        </p:nvSpPr>
        <p:spPr>
          <a:xfrm>
            <a:off x="5636618" y="2276284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90962-6D5E-4ED1-B210-3EE9DEE65BFA}"/>
              </a:ext>
            </a:extLst>
          </p:cNvPr>
          <p:cNvSpPr txBox="1"/>
          <p:nvPr/>
        </p:nvSpPr>
        <p:spPr>
          <a:xfrm>
            <a:off x="5683596" y="5922776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6F0FA25-D6EA-4965-AA6D-F4B24334630D}"/>
              </a:ext>
            </a:extLst>
          </p:cNvPr>
          <p:cNvSpPr/>
          <p:nvPr/>
        </p:nvSpPr>
        <p:spPr>
          <a:xfrm rot="16200000">
            <a:off x="1085507" y="5118057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947B4-D79B-4DE4-9F82-C7BA7B49E36B}"/>
              </a:ext>
            </a:extLst>
          </p:cNvPr>
          <p:cNvSpPr txBox="1"/>
          <p:nvPr/>
        </p:nvSpPr>
        <p:spPr>
          <a:xfrm>
            <a:off x="1956256" y="5789810"/>
            <a:ext cx="358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Output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4206745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387-DBFC-443B-B2E5-8731EC2F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= the « </a:t>
            </a:r>
            <a:r>
              <a:rPr lang="fr-FR" dirty="0" err="1"/>
              <a:t>Simpler</a:t>
            </a:r>
            <a:r>
              <a:rPr lang="fr-FR" dirty="0"/>
              <a:t>, </a:t>
            </a:r>
            <a:r>
              <a:rPr lang="fr-FR" dirty="0" err="1"/>
              <a:t>faster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Java </a:t>
            </a:r>
            <a:r>
              <a:rPr lang="fr-FR" dirty="0" err="1"/>
              <a:t>bean</a:t>
            </a:r>
            <a:r>
              <a:rPr lang="fr-FR" dirty="0"/>
              <a:t> mapping </a:t>
            </a:r>
            <a:r>
              <a:rPr lang="fr-FR" dirty="0" err="1"/>
              <a:t>framework</a:t>
            </a:r>
            <a:r>
              <a:rPr lang="fr-FR" dirty="0"/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131EE-89C9-49EE-811D-CFE66F6A7143}"/>
              </a:ext>
            </a:extLst>
          </p:cNvPr>
          <p:cNvSpPr txBox="1"/>
          <p:nvPr/>
        </p:nvSpPr>
        <p:spPr>
          <a:xfrm>
            <a:off x="2961167" y="2316043"/>
            <a:ext cx="6492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Ultra FAST  (as fast as </a:t>
            </a:r>
            <a:r>
              <a:rPr lang="fr-FR" dirty="0" err="1"/>
              <a:t>optimized</a:t>
            </a:r>
            <a:r>
              <a:rPr lang="fr-FR" dirty="0"/>
              <a:t> hand-</a:t>
            </a:r>
            <a:r>
              <a:rPr lang="fr-FR" dirty="0" err="1"/>
              <a:t>written</a:t>
            </a:r>
            <a:r>
              <a:rPr lang="fr-FR" dirty="0"/>
              <a:t> code)</a:t>
            </a:r>
          </a:p>
          <a:p>
            <a:endParaRPr lang="fr-FR" dirty="0"/>
          </a:p>
          <a:p>
            <a:r>
              <a:rPr lang="fr-FR" dirty="0"/>
              <a:t>2/ Ultra concise API … convention of configuration</a:t>
            </a:r>
          </a:p>
          <a:p>
            <a:endParaRPr lang="fr-FR" dirty="0"/>
          </a:p>
          <a:p>
            <a:r>
              <a:rPr lang="fr-FR" dirty="0"/>
              <a:t>3/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customizable</a:t>
            </a:r>
            <a:r>
              <a:rPr lang="fr-FR" dirty="0"/>
              <a:t> if </a:t>
            </a:r>
            <a:r>
              <a:rPr lang="fr-FR" dirty="0" err="1"/>
              <a:t>needed</a:t>
            </a:r>
            <a:endParaRPr lang="fr-FR" dirty="0"/>
          </a:p>
          <a:p>
            <a:endParaRPr lang="fr-FR" dirty="0"/>
          </a:p>
          <a:p>
            <a:r>
              <a:rPr lang="fr-FR" dirty="0"/>
              <a:t>4/ No </a:t>
            </a:r>
            <a:r>
              <a:rPr lang="fr-FR" dirty="0" err="1"/>
              <a:t>need</a:t>
            </a:r>
            <a:r>
              <a:rPr lang="fr-FR" dirty="0"/>
              <a:t> to configure compile-time code </a:t>
            </a:r>
            <a:r>
              <a:rPr lang="fr-FR" dirty="0" err="1"/>
              <a:t>generator</a:t>
            </a:r>
            <a:r>
              <a:rPr lang="fr-FR" dirty="0"/>
              <a:t> / IDE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CE1EE-81E2-47AC-BBEB-BF2E96E653A8}"/>
              </a:ext>
            </a:extLst>
          </p:cNvPr>
          <p:cNvSpPr txBox="1"/>
          <p:nvPr/>
        </p:nvSpPr>
        <p:spPr>
          <a:xfrm>
            <a:off x="2961167" y="55138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A4F0B66B-0D92-47B1-B0FC-CCB12D6FCA28}"/>
              </a:ext>
            </a:extLst>
          </p:cNvPr>
          <p:cNvSpPr/>
          <p:nvPr/>
        </p:nvSpPr>
        <p:spPr>
          <a:xfrm>
            <a:off x="1908050" y="4725676"/>
            <a:ext cx="530087" cy="510327"/>
          </a:xfrm>
          <a:prstGeom prst="smileyFace">
            <a:avLst>
              <a:gd name="adj" fmla="val 48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07744897-3A5A-4B30-9C75-0DC6C1CC497E}"/>
              </a:ext>
            </a:extLst>
          </p:cNvPr>
          <p:cNvSpPr/>
          <p:nvPr/>
        </p:nvSpPr>
        <p:spPr>
          <a:xfrm>
            <a:off x="1930713" y="55138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A359B44-DDA8-4B43-8699-89FC3EF2563F}"/>
              </a:ext>
            </a:extLst>
          </p:cNvPr>
          <p:cNvSpPr/>
          <p:nvPr/>
        </p:nvSpPr>
        <p:spPr>
          <a:xfrm>
            <a:off x="1902601" y="395726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DD18BB31-27C5-4530-A2CB-1DE77ABBA37D}"/>
              </a:ext>
            </a:extLst>
          </p:cNvPr>
          <p:cNvSpPr/>
          <p:nvPr/>
        </p:nvSpPr>
        <p:spPr>
          <a:xfrm>
            <a:off x="1930713" y="340084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4F1E9DA-8869-43E9-A07E-A04DF2490D1F}"/>
              </a:ext>
            </a:extLst>
          </p:cNvPr>
          <p:cNvSpPr/>
          <p:nvPr/>
        </p:nvSpPr>
        <p:spPr>
          <a:xfrm>
            <a:off x="1941209" y="2821379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2C79C3D-AEE7-4586-A1BE-8545BCFEF2CF}"/>
              </a:ext>
            </a:extLst>
          </p:cNvPr>
          <p:cNvSpPr/>
          <p:nvPr/>
        </p:nvSpPr>
        <p:spPr>
          <a:xfrm>
            <a:off x="1936982" y="227648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962A-093B-4706-9B69-A155BEB68641}"/>
              </a:ext>
            </a:extLst>
          </p:cNvPr>
          <p:cNvSpPr txBox="1"/>
          <p:nvPr/>
        </p:nvSpPr>
        <p:spPr>
          <a:xfrm>
            <a:off x="2961167" y="4753273"/>
            <a:ext cx="481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5/ can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code in IDE, on </a:t>
            </a:r>
            <a:r>
              <a:rPr lang="fr-FR" dirty="0" err="1"/>
              <a:t>demand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4543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4291-2D33-4FB8-A8D0-F9DC5F4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4C553-1617-4D4A-B2B7-FD448332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52465"/>
            <a:ext cx="6260094" cy="446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2C32F-1E9E-45BE-8F0F-C0AD4C27F5B2}"/>
              </a:ext>
            </a:extLst>
          </p:cNvPr>
          <p:cNvSpPr txBox="1"/>
          <p:nvPr/>
        </p:nvSpPr>
        <p:spPr>
          <a:xfrm>
            <a:off x="7680252" y="1871441"/>
            <a:ext cx="40683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b="1" dirty="0" err="1"/>
              <a:t>MapStruct</a:t>
            </a:r>
            <a:r>
              <a:rPr lang="fr-FR" dirty="0"/>
              <a:t> »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++ code </a:t>
            </a:r>
            <a:r>
              <a:rPr lang="fr-FR" dirty="0" err="1"/>
              <a:t>generated</a:t>
            </a:r>
            <a:r>
              <a:rPr lang="fr-FR" dirty="0"/>
              <a:t> at compile-time</a:t>
            </a:r>
          </a:p>
          <a:p>
            <a:r>
              <a:rPr lang="fr-FR" dirty="0"/>
              <a:t>-- … </a:t>
            </a:r>
            <a:r>
              <a:rPr lang="fr-FR" dirty="0" err="1"/>
              <a:t>need</a:t>
            </a:r>
            <a:r>
              <a:rPr lang="fr-FR" dirty="0"/>
              <a:t> IDE plugins / config</a:t>
            </a:r>
          </a:p>
          <a:p>
            <a:r>
              <a:rPr lang="fr-FR" dirty="0"/>
              <a:t>--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declare</a:t>
            </a:r>
            <a:r>
              <a:rPr lang="fr-FR" dirty="0"/>
              <a:t> all </a:t>
            </a:r>
            <a:r>
              <a:rPr lang="fr-FR" dirty="0" err="1"/>
              <a:t>methods</a:t>
            </a:r>
            <a:r>
              <a:rPr lang="fr-FR" dirty="0"/>
              <a:t> signatures </a:t>
            </a:r>
            <a:br>
              <a:rPr lang="fr-FR" dirty="0"/>
            </a:br>
            <a:r>
              <a:rPr lang="fr-FR" dirty="0"/>
              <a:t>    in interfaces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96FD-2447-4E95-83A8-081181B5301D}"/>
              </a:ext>
            </a:extLst>
          </p:cNvPr>
          <p:cNvSpPr txBox="1"/>
          <p:nvPr/>
        </p:nvSpPr>
        <p:spPr>
          <a:xfrm>
            <a:off x="7827336" y="4589879"/>
            <a:ext cx="31625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Non viable </a:t>
            </a:r>
            <a:r>
              <a:rPr lang="fr-FR" sz="2400" b="1" dirty="0" err="1"/>
              <a:t>legacy</a:t>
            </a:r>
            <a:r>
              <a:rPr lang="fr-FR" sz="2400" b="1" dirty="0"/>
              <a:t> </a:t>
            </a:r>
            <a:r>
              <a:rPr lang="fr-FR" sz="2400" b="1" dirty="0" err="1"/>
              <a:t>ideas</a:t>
            </a:r>
            <a:endParaRPr lang="fr-FR" dirty="0"/>
          </a:p>
          <a:p>
            <a:r>
              <a:rPr lang="fr-FR" dirty="0"/>
              <a:t>« </a:t>
            </a:r>
            <a:r>
              <a:rPr lang="fr-FR" b="1" dirty="0" err="1"/>
              <a:t>Dozer</a:t>
            </a:r>
            <a:r>
              <a:rPr lang="fr-FR" dirty="0"/>
              <a:t> » !!</a:t>
            </a:r>
          </a:p>
          <a:p>
            <a:r>
              <a:rPr lang="fr-FR" dirty="0"/>
              <a:t>Old, buggy, NO code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bad</a:t>
            </a:r>
            <a:r>
              <a:rPr lang="fr-FR" dirty="0"/>
              <a:t> performances</a:t>
            </a:r>
          </a:p>
          <a:p>
            <a:r>
              <a:rPr lang="fr-FR" dirty="0" err="1"/>
              <a:t>Fully</a:t>
            </a:r>
            <a:r>
              <a:rPr lang="fr-FR" dirty="0"/>
              <a:t> by introspection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8861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7BE4-89E1-4828-AD4A-6A5CAC73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MapStruct</a:t>
            </a:r>
            <a:br>
              <a:rPr lang="fr-FR" dirty="0"/>
            </a:br>
            <a:r>
              <a:rPr lang="fr-FR" dirty="0"/>
              <a:t>(alternative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7C1E-B0DD-491E-95EE-939D771A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38" y="1382233"/>
            <a:ext cx="8922801" cy="523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D64F4-76BD-4A6F-AAF5-FB37855C9B11}"/>
              </a:ext>
            </a:extLst>
          </p:cNvPr>
          <p:cNvSpPr txBox="1"/>
          <p:nvPr/>
        </p:nvSpPr>
        <p:spPr>
          <a:xfrm>
            <a:off x="249865" y="2769890"/>
            <a:ext cx="399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https://mapstruct.org/</a:t>
            </a:r>
          </a:p>
        </p:txBody>
      </p:sp>
    </p:spTree>
    <p:extLst>
      <p:ext uri="{BB962C8B-B14F-4D97-AF65-F5344CB8AC3E}">
        <p14:creationId xmlns:p14="http://schemas.microsoft.com/office/powerpoint/2010/main" val="8261483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5BD0-D019-4D31-BA4A-CEE9AF91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12" y="0"/>
            <a:ext cx="10515600" cy="1325563"/>
          </a:xfrm>
        </p:spPr>
        <p:txBody>
          <a:bodyPr/>
          <a:lstStyle/>
          <a:p>
            <a:r>
              <a:rPr lang="fr-FR" dirty="0"/>
              <a:t>https://github.com/mapstruct/mapstruct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C93A2-0319-4612-90D1-E6254810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85" y="1811053"/>
            <a:ext cx="8955025" cy="4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7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57BB-08D9-4E68-9B59-F010547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… no </a:t>
            </a:r>
            <a:r>
              <a:rPr lang="fr-FR" dirty="0" err="1"/>
              <a:t>findById</a:t>
            </a:r>
            <a:r>
              <a:rPr lang="fr-FR" dirty="0"/>
              <a:t> in  </a:t>
            </a:r>
            <a:r>
              <a:rPr lang="fr-FR" dirty="0" err="1"/>
              <a:t>Springboot</a:t>
            </a:r>
            <a:r>
              <a:rPr lang="fr-FR" dirty="0"/>
              <a:t>/JPA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A16A-0C25-43EC-A8FF-67132C67AE8A}"/>
              </a:ext>
            </a:extLst>
          </p:cNvPr>
          <p:cNvSpPr txBox="1"/>
          <p:nvPr/>
        </p:nvSpPr>
        <p:spPr>
          <a:xfrm>
            <a:off x="2716618" y="3206609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95AC2D64-580B-43A6-B525-10C450CDEB9E}"/>
              </a:ext>
            </a:extLst>
          </p:cNvPr>
          <p:cNvSpPr/>
          <p:nvPr/>
        </p:nvSpPr>
        <p:spPr>
          <a:xfrm>
            <a:off x="1686164" y="3206609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8231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544D-4767-440F-8E20-1F52021B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5460" cy="1325563"/>
          </a:xfrm>
        </p:spPr>
        <p:txBody>
          <a:bodyPr/>
          <a:lstStyle/>
          <a:p>
            <a:r>
              <a:rPr lang="fr-FR" dirty="0"/>
              <a:t>Mapping </a:t>
            </a:r>
            <a:r>
              <a:rPr lang="fr-FR" dirty="0" err="1"/>
              <a:t>Entity</a:t>
            </a:r>
            <a:r>
              <a:rPr lang="fr-FR" dirty="0"/>
              <a:t>-DTO  +    </a:t>
            </a:r>
            <a:r>
              <a:rPr lang="fr-FR" dirty="0" err="1"/>
              <a:t>Entity</a:t>
            </a:r>
            <a:r>
              <a:rPr lang="fr-FR" dirty="0"/>
              <a:t> – ID  </a:t>
            </a:r>
            <a:r>
              <a:rPr lang="fr-FR" dirty="0" err="1"/>
              <a:t>findById</a:t>
            </a:r>
            <a:r>
              <a:rPr lang="fr-FR" dirty="0"/>
              <a:t> !!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D4FC2-E923-400B-B083-4BF8073444FF}"/>
              </a:ext>
            </a:extLst>
          </p:cNvPr>
          <p:cNvSpPr/>
          <p:nvPr/>
        </p:nvSpPr>
        <p:spPr>
          <a:xfrm>
            <a:off x="755739" y="2165419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DCDF5-06B6-4128-9D59-883E0FE65217}"/>
              </a:ext>
            </a:extLst>
          </p:cNvPr>
          <p:cNvSpPr txBox="1"/>
          <p:nvPr/>
        </p:nvSpPr>
        <p:spPr>
          <a:xfrm>
            <a:off x="755739" y="2155393"/>
            <a:ext cx="110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XEntity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F082A-8CD7-4EAB-8748-AEDB8C258BE7}"/>
              </a:ext>
            </a:extLst>
          </p:cNvPr>
          <p:cNvSpPr txBox="1"/>
          <p:nvPr/>
        </p:nvSpPr>
        <p:spPr>
          <a:xfrm>
            <a:off x="2797698" y="287151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831D1-E3F5-481C-BA02-F49A0494CD56}"/>
              </a:ext>
            </a:extLst>
          </p:cNvPr>
          <p:cNvSpPr/>
          <p:nvPr/>
        </p:nvSpPr>
        <p:spPr>
          <a:xfrm>
            <a:off x="3324242" y="3056176"/>
            <a:ext cx="1348767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164BA-B328-41B7-9C04-6A462D9E10F6}"/>
              </a:ext>
            </a:extLst>
          </p:cNvPr>
          <p:cNvSpPr txBox="1"/>
          <p:nvPr/>
        </p:nvSpPr>
        <p:spPr>
          <a:xfrm>
            <a:off x="3324243" y="3046150"/>
            <a:ext cx="109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YEntity</a:t>
            </a:r>
            <a:endParaRPr lang="fr-FR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691A4C-9EB8-48D7-987C-F6E844E45E81}"/>
              </a:ext>
            </a:extLst>
          </p:cNvPr>
          <p:cNvCxnSpPr/>
          <p:nvPr/>
        </p:nvCxnSpPr>
        <p:spPr>
          <a:xfrm>
            <a:off x="2231501" y="2945219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43DCCE-4954-407F-A346-4CFFFC94FEE7}"/>
              </a:ext>
            </a:extLst>
          </p:cNvPr>
          <p:cNvSpPr txBox="1"/>
          <p:nvPr/>
        </p:nvSpPr>
        <p:spPr>
          <a:xfrm>
            <a:off x="563034" y="2953816"/>
            <a:ext cx="194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@ManyToOne(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fetchType</a:t>
            </a:r>
            <a:r>
              <a:rPr lang="fr-FR" dirty="0"/>
              <a:t>=LAZY)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085A5F-DC53-4F66-92B4-3418D441D773}"/>
              </a:ext>
            </a:extLst>
          </p:cNvPr>
          <p:cNvSpPr/>
          <p:nvPr/>
        </p:nvSpPr>
        <p:spPr>
          <a:xfrm>
            <a:off x="5805377" y="2587712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50497-1F75-41C2-90BF-D845E181E6D4}"/>
              </a:ext>
            </a:extLst>
          </p:cNvPr>
          <p:cNvSpPr/>
          <p:nvPr/>
        </p:nvSpPr>
        <p:spPr>
          <a:xfrm>
            <a:off x="7329146" y="2297134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4B456-2C3E-47DF-9420-47CCFB6444CE}"/>
              </a:ext>
            </a:extLst>
          </p:cNvPr>
          <p:cNvSpPr txBox="1"/>
          <p:nvPr/>
        </p:nvSpPr>
        <p:spPr>
          <a:xfrm>
            <a:off x="7329146" y="2287108"/>
            <a:ext cx="89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XDTO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DCB1E-7EBB-41DA-BEA7-EDC05BB2DE4D}"/>
              </a:ext>
            </a:extLst>
          </p:cNvPr>
          <p:cNvSpPr txBox="1"/>
          <p:nvPr/>
        </p:nvSpPr>
        <p:spPr>
          <a:xfrm>
            <a:off x="9371105" y="30032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9358E-C3B0-4BD1-AC2E-91B108AD8DB1}"/>
              </a:ext>
            </a:extLst>
          </p:cNvPr>
          <p:cNvSpPr/>
          <p:nvPr/>
        </p:nvSpPr>
        <p:spPr>
          <a:xfrm>
            <a:off x="9897649" y="3187891"/>
            <a:ext cx="1754519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2DD50-F33F-4985-8BC5-B3F9E0352A43}"/>
              </a:ext>
            </a:extLst>
          </p:cNvPr>
          <p:cNvSpPr txBox="1"/>
          <p:nvPr/>
        </p:nvSpPr>
        <p:spPr>
          <a:xfrm>
            <a:off x="9897650" y="3177865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YLightIdDTO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72EE65-36DC-4466-A239-9A32A06802D6}"/>
              </a:ext>
            </a:extLst>
          </p:cNvPr>
          <p:cNvCxnSpPr/>
          <p:nvPr/>
        </p:nvCxnSpPr>
        <p:spPr>
          <a:xfrm>
            <a:off x="8804908" y="3076934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4AF68-7D70-4623-9D57-CA9B52EF828E}"/>
              </a:ext>
            </a:extLst>
          </p:cNvPr>
          <p:cNvSpPr/>
          <p:nvPr/>
        </p:nvSpPr>
        <p:spPr>
          <a:xfrm>
            <a:off x="9905226" y="4415093"/>
            <a:ext cx="1838434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1C3CD-F76E-4E42-A059-4476B2EB8123}"/>
              </a:ext>
            </a:extLst>
          </p:cNvPr>
          <p:cNvSpPr txBox="1"/>
          <p:nvPr/>
        </p:nvSpPr>
        <p:spPr>
          <a:xfrm>
            <a:off x="9848031" y="4454261"/>
            <a:ext cx="196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YDetailedDTO</a:t>
            </a:r>
            <a:endParaRPr lang="fr-FR" sz="2400" b="1" dirty="0"/>
          </a:p>
        </p:txBody>
      </p:sp>
      <p:sp>
        <p:nvSpPr>
          <p:cNvPr id="24" name="Not Equal 23">
            <a:extLst>
              <a:ext uri="{FF2B5EF4-FFF2-40B4-BE49-F238E27FC236}">
                <a16:creationId xmlns:a16="http://schemas.microsoft.com/office/drawing/2014/main" id="{B6DE4B2E-BD8D-4332-896E-065B0F63CAD6}"/>
              </a:ext>
            </a:extLst>
          </p:cNvPr>
          <p:cNvSpPr/>
          <p:nvPr/>
        </p:nvSpPr>
        <p:spPr>
          <a:xfrm>
            <a:off x="10534206" y="4084171"/>
            <a:ext cx="372140" cy="300293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12B5D6-C523-4A27-B42E-DC039BBA9197}"/>
              </a:ext>
            </a:extLst>
          </p:cNvPr>
          <p:cNvSpPr/>
          <p:nvPr/>
        </p:nvSpPr>
        <p:spPr>
          <a:xfrm rot="5400000">
            <a:off x="7567923" y="4500427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6F475-1443-4D6A-9149-7E4810B83931}"/>
              </a:ext>
            </a:extLst>
          </p:cNvPr>
          <p:cNvSpPr txBox="1"/>
          <p:nvPr/>
        </p:nvSpPr>
        <p:spPr>
          <a:xfrm>
            <a:off x="7219507" y="5402994"/>
            <a:ext cx="4612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Edit on Client-</a:t>
            </a:r>
            <a:r>
              <a:rPr lang="fr-FR" dirty="0" err="1"/>
              <a:t>side</a:t>
            </a:r>
            <a:r>
              <a:rPr lang="fr-FR" dirty="0"/>
              <a:t> … </a:t>
            </a:r>
          </a:p>
          <a:p>
            <a:r>
              <a:rPr lang="fr-FR" dirty="0"/>
              <a:t>- change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 ( no change </a:t>
            </a:r>
            <a:r>
              <a:rPr lang="fr-FR" dirty="0" err="1"/>
              <a:t>ManyToOne</a:t>
            </a:r>
            <a:r>
              <a:rPr lang="fr-FR" dirty="0"/>
              <a:t> )</a:t>
            </a:r>
          </a:p>
          <a:p>
            <a:r>
              <a:rPr lang="fr-FR" dirty="0"/>
              <a:t>- Change </a:t>
            </a:r>
            <a:r>
              <a:rPr lang="fr-FR" dirty="0" err="1"/>
              <a:t>ManyToOne</a:t>
            </a:r>
            <a:r>
              <a:rPr lang="fr-FR" dirty="0"/>
              <a:t> relation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1D28DB-8DB1-40BD-9ED7-EA63A1089CB6}"/>
              </a:ext>
            </a:extLst>
          </p:cNvPr>
          <p:cNvSpPr/>
          <p:nvPr/>
        </p:nvSpPr>
        <p:spPr>
          <a:xfrm flipH="1">
            <a:off x="5891965" y="5719163"/>
            <a:ext cx="902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B3576-4D65-41E7-92F1-3FCD20850688}"/>
              </a:ext>
            </a:extLst>
          </p:cNvPr>
          <p:cNvSpPr txBox="1"/>
          <p:nvPr/>
        </p:nvSpPr>
        <p:spPr>
          <a:xfrm>
            <a:off x="593352" y="5027631"/>
            <a:ext cx="45068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XEntity</a:t>
            </a:r>
            <a:endParaRPr lang="fr-FR" dirty="0"/>
          </a:p>
          <a:p>
            <a:r>
              <a:rPr lang="fr-FR" dirty="0"/>
              <a:t>… do not put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in session !!</a:t>
            </a:r>
          </a:p>
          <a:p>
            <a:r>
              <a:rPr lang="fr-FR" dirty="0"/>
              <a:t>do not « clean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 content !!</a:t>
            </a:r>
          </a:p>
          <a:p>
            <a:r>
              <a:rPr lang="fr-FR" dirty="0"/>
              <a:t>do not 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!!</a:t>
            </a:r>
          </a:p>
          <a:p>
            <a:r>
              <a:rPr lang="fr-FR" dirty="0"/>
              <a:t>« </a:t>
            </a:r>
            <a:r>
              <a:rPr lang="fr-FR" dirty="0" err="1"/>
              <a:t>attach</a:t>
            </a:r>
            <a:r>
              <a:rPr lang="fr-FR" dirty="0"/>
              <a:t> » / « </a:t>
            </a:r>
            <a:r>
              <a:rPr lang="fr-FR" dirty="0" err="1"/>
              <a:t>detach</a:t>
            </a:r>
            <a:r>
              <a:rPr lang="fr-FR" dirty="0"/>
              <a:t>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by </a:t>
            </a:r>
            <a:r>
              <a:rPr lang="fr-FR" dirty="0" err="1"/>
              <a:t>ids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B5F30-6CF4-47B3-BD1D-38084FDCC19D}"/>
              </a:ext>
            </a:extLst>
          </p:cNvPr>
          <p:cNvSpPr txBox="1"/>
          <p:nvPr/>
        </p:nvSpPr>
        <p:spPr>
          <a:xfrm>
            <a:off x="5172740" y="2155393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entityToDTOId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D01DFF-6F01-4A2B-A9D3-CA86625280DB}"/>
              </a:ext>
            </a:extLst>
          </p:cNvPr>
          <p:cNvSpPr txBox="1"/>
          <p:nvPr/>
        </p:nvSpPr>
        <p:spPr>
          <a:xfrm>
            <a:off x="5172740" y="5218328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dtoIdToEntity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280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7A32-1844-4EF1-9DC3-B92A1D9C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findById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… unique Object in Session per 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9DA01-F0FB-4D92-BA6E-54C1F136A6D5}"/>
              </a:ext>
            </a:extLst>
          </p:cNvPr>
          <p:cNvCxnSpPr/>
          <p:nvPr/>
        </p:nvCxnSpPr>
        <p:spPr>
          <a:xfrm>
            <a:off x="954743" y="2799173"/>
            <a:ext cx="0" cy="3258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29DE5-6A94-4514-8AD0-0FCABC1D781E}"/>
              </a:ext>
            </a:extLst>
          </p:cNvPr>
          <p:cNvCxnSpPr>
            <a:cxnSpLocks/>
          </p:cNvCxnSpPr>
          <p:nvPr/>
        </p:nvCxnSpPr>
        <p:spPr>
          <a:xfrm>
            <a:off x="811308" y="2799173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3222A3-DDF9-4F38-8266-384D17450BE2}"/>
              </a:ext>
            </a:extLst>
          </p:cNvPr>
          <p:cNvSpPr txBox="1"/>
          <p:nvPr/>
        </p:nvSpPr>
        <p:spPr>
          <a:xfrm>
            <a:off x="523931" y="2382315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B44950-C1B1-490C-B855-A06B86003C03}"/>
              </a:ext>
            </a:extLst>
          </p:cNvPr>
          <p:cNvCxnSpPr>
            <a:cxnSpLocks/>
          </p:cNvCxnSpPr>
          <p:nvPr/>
        </p:nvCxnSpPr>
        <p:spPr>
          <a:xfrm>
            <a:off x="1026460" y="3242926"/>
            <a:ext cx="0" cy="23666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54AF95-DFD7-4600-A563-D1A3FBB90343}"/>
              </a:ext>
            </a:extLst>
          </p:cNvPr>
          <p:cNvCxnSpPr>
            <a:cxnSpLocks/>
          </p:cNvCxnSpPr>
          <p:nvPr/>
        </p:nvCxnSpPr>
        <p:spPr>
          <a:xfrm flipH="1">
            <a:off x="1013014" y="3247408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42B5A1-129C-457A-A9FD-16CBF8675A51}"/>
              </a:ext>
            </a:extLst>
          </p:cNvPr>
          <p:cNvCxnSpPr>
            <a:cxnSpLocks/>
          </p:cNvCxnSpPr>
          <p:nvPr/>
        </p:nvCxnSpPr>
        <p:spPr>
          <a:xfrm flipH="1">
            <a:off x="1013011" y="5605127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FEFFD9-0517-4EE0-85DD-7B8D473AA678}"/>
              </a:ext>
            </a:extLst>
          </p:cNvPr>
          <p:cNvSpPr txBox="1"/>
          <p:nvPr/>
        </p:nvSpPr>
        <p:spPr>
          <a:xfrm>
            <a:off x="954743" y="2925603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CB3E5-09A2-4DB1-AB78-43B35658E062}"/>
              </a:ext>
            </a:extLst>
          </p:cNvPr>
          <p:cNvSpPr txBox="1"/>
          <p:nvPr/>
        </p:nvSpPr>
        <p:spPr>
          <a:xfrm>
            <a:off x="1241608" y="5137920"/>
            <a:ext cx="344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 = </a:t>
            </a:r>
            <a:r>
              <a:rPr lang="fr-FR" sz="2800" b="1" dirty="0" err="1"/>
              <a:t>brepo.findById</a:t>
            </a:r>
            <a:r>
              <a:rPr lang="fr-FR" sz="2800" b="1" dirty="0"/>
              <a:t>(id)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ACDAE9-757E-4C7E-98A4-79B01F413648}"/>
              </a:ext>
            </a:extLst>
          </p:cNvPr>
          <p:cNvSpPr/>
          <p:nvPr/>
        </p:nvSpPr>
        <p:spPr>
          <a:xfrm>
            <a:off x="3787083" y="3485072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17689C-8D34-415D-AAE4-295F695DE0EC}"/>
              </a:ext>
            </a:extLst>
          </p:cNvPr>
          <p:cNvSpPr/>
          <p:nvPr/>
        </p:nvSpPr>
        <p:spPr>
          <a:xfrm>
            <a:off x="7348116" y="3433048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9A92-E158-44E6-9575-F92602893625}"/>
              </a:ext>
            </a:extLst>
          </p:cNvPr>
          <p:cNvSpPr txBox="1"/>
          <p:nvPr/>
        </p:nvSpPr>
        <p:spPr>
          <a:xfrm>
            <a:off x="3372300" y="5699944"/>
            <a:ext cx="2586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  <a:p>
            <a:r>
              <a:rPr lang="fr-FR" dirty="0"/>
              <a:t>If </a:t>
            </a:r>
            <a:r>
              <a:rPr lang="fr-FR" dirty="0" err="1"/>
              <a:t>found</a:t>
            </a:r>
            <a:r>
              <a:rPr lang="fr-FR" dirty="0"/>
              <a:t> =&gt; return pointer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48E4-F039-4AE9-9186-75E0599125CF}"/>
              </a:ext>
            </a:extLst>
          </p:cNvPr>
          <p:cNvSpPr txBox="1"/>
          <p:nvPr/>
        </p:nvSpPr>
        <p:spPr>
          <a:xfrm>
            <a:off x="1065710" y="3727787"/>
            <a:ext cx="135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a.getB</a:t>
            </a:r>
            <a:r>
              <a:rPr lang="fr-FR" sz="2800" b="1" dirty="0"/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73D55-6144-44B2-9DD7-2BB47FCEDD15}"/>
              </a:ext>
            </a:extLst>
          </p:cNvPr>
          <p:cNvSpPr txBox="1"/>
          <p:nvPr/>
        </p:nvSpPr>
        <p:spPr>
          <a:xfrm>
            <a:off x="2006785" y="4264131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! </a:t>
            </a:r>
            <a:r>
              <a:rPr lang="fr-FR" dirty="0" err="1"/>
              <a:t>already</a:t>
            </a:r>
            <a:r>
              <a:rPr lang="fr-FR" dirty="0"/>
              <a:t> </a:t>
            </a:r>
          </a:p>
          <a:p>
            <a:r>
              <a:rPr lang="fr-FR" dirty="0"/>
              <a:t>      </a:t>
            </a: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fetched</a:t>
            </a:r>
            <a:r>
              <a:rPr lang="fr-FR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4C6-F1B3-4E21-82D5-40A77496DFCB}"/>
              </a:ext>
            </a:extLst>
          </p:cNvPr>
          <p:cNvCxnSpPr>
            <a:cxnSpLocks/>
          </p:cNvCxnSpPr>
          <p:nvPr/>
        </p:nvCxnSpPr>
        <p:spPr>
          <a:xfrm>
            <a:off x="1360417" y="2666828"/>
            <a:ext cx="441776" cy="35862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B228B-E79D-49BF-939A-0D025404D7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07740" y="3207289"/>
            <a:ext cx="1460068" cy="380185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8880B-D4D7-4556-9C09-C88907733CE5}"/>
              </a:ext>
            </a:extLst>
          </p:cNvPr>
          <p:cNvSpPr txBox="1"/>
          <p:nvPr/>
        </p:nvSpPr>
        <p:spPr>
          <a:xfrm>
            <a:off x="3572018" y="2253799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81DEEF-F73E-4DDC-8368-44D10D00C7A0}"/>
              </a:ext>
            </a:extLst>
          </p:cNvPr>
          <p:cNvSpPr txBox="1"/>
          <p:nvPr/>
        </p:nvSpPr>
        <p:spPr>
          <a:xfrm>
            <a:off x="7377349" y="2222206"/>
            <a:ext cx="2843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Level2Cache</a:t>
            </a:r>
          </a:p>
          <a:p>
            <a:r>
              <a:rPr lang="fr-FR" sz="2000" dirty="0"/>
              <a:t>(=Global)</a:t>
            </a:r>
          </a:p>
          <a:p>
            <a:r>
              <a:rPr lang="fr-FR" sz="2000" dirty="0"/>
              <a:t> Read-</a:t>
            </a:r>
            <a:r>
              <a:rPr lang="fr-FR" sz="2000" dirty="0" err="1"/>
              <a:t>Only</a:t>
            </a:r>
            <a:r>
              <a:rPr lang="fr-FR" sz="2000" dirty="0"/>
              <a:t>, </a:t>
            </a:r>
            <a:r>
              <a:rPr lang="fr-FR" sz="2000" dirty="0" err="1"/>
              <a:t>multi-threads</a:t>
            </a:r>
            <a:endParaRPr lang="fr-FR" sz="20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1BADE96-06DA-4FD7-A785-B85A0F6DBD12}"/>
              </a:ext>
            </a:extLst>
          </p:cNvPr>
          <p:cNvSpPr/>
          <p:nvPr/>
        </p:nvSpPr>
        <p:spPr>
          <a:xfrm rot="20146269">
            <a:off x="1763532" y="4277674"/>
            <a:ext cx="300318" cy="772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8E9159C-C292-4D00-ADDC-3AB616232C29}"/>
              </a:ext>
            </a:extLst>
          </p:cNvPr>
          <p:cNvSpPr/>
          <p:nvPr/>
        </p:nvSpPr>
        <p:spPr>
          <a:xfrm rot="12033836">
            <a:off x="4002146" y="3776109"/>
            <a:ext cx="300318" cy="1355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DEFE23B-C37D-4759-A92E-F218A1D613EE}"/>
              </a:ext>
            </a:extLst>
          </p:cNvPr>
          <p:cNvSpPr/>
          <p:nvPr/>
        </p:nvSpPr>
        <p:spPr>
          <a:xfrm rot="16200000">
            <a:off x="6424301" y="2663645"/>
            <a:ext cx="300318" cy="23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326CC-9DBC-4847-A93D-32F1D469B818}"/>
              </a:ext>
            </a:extLst>
          </p:cNvPr>
          <p:cNvSpPr txBox="1"/>
          <p:nvPr/>
        </p:nvSpPr>
        <p:spPr>
          <a:xfrm>
            <a:off x="5270817" y="4069515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6578551-0464-4395-AB43-9CECAED06FB2}"/>
              </a:ext>
            </a:extLst>
          </p:cNvPr>
          <p:cNvSpPr/>
          <p:nvPr/>
        </p:nvSpPr>
        <p:spPr>
          <a:xfrm rot="16200000">
            <a:off x="9495185" y="3044947"/>
            <a:ext cx="300318" cy="1564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AC9B2-0CF6-4046-92E9-9A6CFEFB62EA}"/>
              </a:ext>
            </a:extLst>
          </p:cNvPr>
          <p:cNvSpPr txBox="1"/>
          <p:nvPr/>
        </p:nvSpPr>
        <p:spPr>
          <a:xfrm>
            <a:off x="8585329" y="4132294"/>
            <a:ext cx="238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jdbc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« select … </a:t>
            </a:r>
            <a:r>
              <a:rPr lang="fr-FR" dirty="0" err="1"/>
              <a:t>where</a:t>
            </a:r>
            <a:r>
              <a:rPr lang="fr-FR" dirty="0"/>
              <a:t> id=? »</a:t>
            </a: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864B3D5-3CFD-43C0-9B48-3EE9369B8A6E}"/>
              </a:ext>
            </a:extLst>
          </p:cNvPr>
          <p:cNvSpPr/>
          <p:nvPr/>
        </p:nvSpPr>
        <p:spPr>
          <a:xfrm>
            <a:off x="10588420" y="3338959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FBE2FB5E-7FA0-4167-BE0C-1C6A47E340A1}"/>
              </a:ext>
            </a:extLst>
          </p:cNvPr>
          <p:cNvSpPr/>
          <p:nvPr/>
        </p:nvSpPr>
        <p:spPr>
          <a:xfrm rot="5400000">
            <a:off x="9570457" y="4333475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45223-8242-4835-953D-403D8B39CCE8}"/>
              </a:ext>
            </a:extLst>
          </p:cNvPr>
          <p:cNvSpPr txBox="1"/>
          <p:nvPr/>
        </p:nvSpPr>
        <p:spPr>
          <a:xfrm>
            <a:off x="9104253" y="5290249"/>
            <a:ext cx="2019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Jdbc</a:t>
            </a:r>
            <a:endParaRPr lang="fr-FR" dirty="0"/>
          </a:p>
          <a:p>
            <a:r>
              <a:rPr lang="fr-FR" dirty="0"/>
              <a:t>+ put in cache</a:t>
            </a:r>
          </a:p>
          <a:p>
            <a:endParaRPr lang="fr-FR" dirty="0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82E2603-C5F4-4075-8A96-5572E3C4BDC4}"/>
              </a:ext>
            </a:extLst>
          </p:cNvPr>
          <p:cNvSpPr/>
          <p:nvPr/>
        </p:nvSpPr>
        <p:spPr>
          <a:xfrm rot="5400000">
            <a:off x="6781331" y="4356959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BB260C-9BEC-4F80-9BED-FD6061E8ED82}"/>
              </a:ext>
            </a:extLst>
          </p:cNvPr>
          <p:cNvSpPr txBox="1"/>
          <p:nvPr/>
        </p:nvSpPr>
        <p:spPr>
          <a:xfrm>
            <a:off x="6146969" y="5316140"/>
            <a:ext cx="238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Clone </a:t>
            </a:r>
            <a:r>
              <a:rPr lang="fr-FR" dirty="0" err="1"/>
              <a:t>read-only</a:t>
            </a:r>
            <a:r>
              <a:rPr lang="fr-FR" dirty="0"/>
              <a:t> </a:t>
            </a:r>
            <a:r>
              <a:rPr lang="fr-FR" dirty="0" err="1"/>
              <a:t>cached</a:t>
            </a:r>
            <a:br>
              <a:rPr lang="fr-FR" dirty="0"/>
            </a:br>
            <a:r>
              <a:rPr lang="fr-FR" dirty="0"/>
              <a:t>to (</a:t>
            </a:r>
            <a:r>
              <a:rPr lang="fr-FR" dirty="0" err="1"/>
              <a:t>read-write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056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00DE-DAA9-4146-9897-367AB2BC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5" y="2183253"/>
            <a:ext cx="11096847" cy="3082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163019-91AC-4F41-A00F-9C4D4FDE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Buggy code..</a:t>
            </a:r>
            <a:br>
              <a:rPr lang="fr-FR" dirty="0"/>
            </a:br>
            <a:r>
              <a:rPr lang="fr-FR" dirty="0"/>
              <a:t>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</a:p>
        </p:txBody>
      </p:sp>
    </p:spTree>
    <p:extLst>
      <p:ext uri="{BB962C8B-B14F-4D97-AF65-F5344CB8AC3E}">
        <p14:creationId xmlns:p14="http://schemas.microsoft.com/office/powerpoint/2010/main" val="21361258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02AC-C72D-48C0-8BF6-043EB088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 NOT use 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JPA merge?   … use  JPA </a:t>
            </a:r>
            <a:r>
              <a:rPr lang="fr-FR" dirty="0" err="1"/>
              <a:t>findById</a:t>
            </a:r>
            <a:r>
              <a:rPr lang="fr-FR" dirty="0"/>
              <a:t>() 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527F8-28C4-4595-8F9E-47CC45D8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0" y="3902149"/>
            <a:ext cx="3961294" cy="2631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E849F-CDA7-48B7-A2C3-39165A11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" y="1690688"/>
            <a:ext cx="8112642" cy="22322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2570E5-C793-4F56-A4E5-85862E3AFF73}"/>
              </a:ext>
            </a:extLst>
          </p:cNvPr>
          <p:cNvSpPr/>
          <p:nvPr/>
        </p:nvSpPr>
        <p:spPr>
          <a:xfrm rot="2527894">
            <a:off x="8466194" y="3250904"/>
            <a:ext cx="627321" cy="35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4FE7A9B-9116-46CD-88BD-B8B242FBF1D0}"/>
              </a:ext>
            </a:extLst>
          </p:cNvPr>
          <p:cNvSpPr/>
          <p:nvPr/>
        </p:nvSpPr>
        <p:spPr>
          <a:xfrm>
            <a:off x="10185990" y="3179135"/>
            <a:ext cx="1627193" cy="887818"/>
          </a:xfrm>
          <a:prstGeom prst="wedgeEllipseCallout">
            <a:avLst>
              <a:gd name="adj1" fmla="val -50808"/>
              <a:gd name="adj2" fmla="val 1168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C6CEF-FF59-4173-9905-A09D49FBEF57}"/>
              </a:ext>
            </a:extLst>
          </p:cNvPr>
          <p:cNvSpPr txBox="1"/>
          <p:nvPr/>
        </p:nvSpPr>
        <p:spPr>
          <a:xfrm>
            <a:off x="10278533" y="3217477"/>
            <a:ext cx="153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Detached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invalid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48B17-E31E-44C3-8AC0-5A674D6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0" y="4727453"/>
            <a:ext cx="4643105" cy="1735859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8DB56D91-E3F2-4A68-B2D4-22EA65D0FC52}"/>
              </a:ext>
            </a:extLst>
          </p:cNvPr>
          <p:cNvSpPr/>
          <p:nvPr/>
        </p:nvSpPr>
        <p:spPr>
          <a:xfrm>
            <a:off x="6645349" y="5316279"/>
            <a:ext cx="898451" cy="558209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62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21F2-BC4A-4E3D-87EE-2983BAE5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 BUG  return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entity2dto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F8D31-810F-4822-A22F-A38FD79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16"/>
            <a:ext cx="12192000" cy="35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BE6E6-56A5-4A8D-8612-D107DD4A8AA7}"/>
              </a:ext>
            </a:extLst>
          </p:cNvPr>
          <p:cNvSpPr txBox="1"/>
          <p:nvPr/>
        </p:nvSpPr>
        <p:spPr>
          <a:xfrm>
            <a:off x="1052623" y="3072810"/>
            <a:ext cx="7994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detached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 » </a:t>
            </a:r>
          </a:p>
          <a:p>
            <a:r>
              <a:rPr lang="fr-FR" sz="2400" dirty="0"/>
              <a:t>  … </a:t>
            </a:r>
            <a:r>
              <a:rPr lang="fr-FR" sz="2400" dirty="0" err="1"/>
              <a:t>invalid</a:t>
            </a:r>
            <a:r>
              <a:rPr lang="fr-FR" sz="2400" dirty="0"/>
              <a:t> (not </a:t>
            </a:r>
            <a:r>
              <a:rPr lang="fr-FR" sz="2400" dirty="0" err="1"/>
              <a:t>merged</a:t>
            </a:r>
            <a:r>
              <a:rPr lang="fr-FR" sz="2400" dirty="0"/>
              <a:t> ) =&gt; put in session </a:t>
            </a:r>
            <a:r>
              <a:rPr lang="fr-FR" sz="2400" dirty="0" err="1"/>
              <a:t>instead</a:t>
            </a:r>
            <a:r>
              <a:rPr lang="fr-FR" sz="2400" dirty="0"/>
              <a:t> of real </a:t>
            </a:r>
            <a:r>
              <a:rPr lang="fr-FR" sz="2400" dirty="0" err="1"/>
              <a:t>entity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9D0B8-85F5-4344-A955-83D25E582D8B}"/>
              </a:ext>
            </a:extLst>
          </p:cNvPr>
          <p:cNvSpPr txBox="1"/>
          <p:nvPr/>
        </p:nvSpPr>
        <p:spPr>
          <a:xfrm>
            <a:off x="343785" y="4432004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 value in DB </a:t>
            </a:r>
            <a:r>
              <a:rPr lang="fr-FR" sz="2400" dirty="0" err="1"/>
              <a:t>is</a:t>
            </a:r>
            <a:r>
              <a:rPr lang="fr-FR" sz="2400" dirty="0"/>
              <a:t> OK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8D0DA-61D6-4A76-9EAB-60676E5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860"/>
            <a:ext cx="12192000" cy="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6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0801-F8DE-4FB5-B9E7-EF376B8E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Message </a:t>
            </a:r>
            <a:r>
              <a:rPr lang="fr-FR" dirty="0" err="1"/>
              <a:t>Encoding</a:t>
            </a:r>
            <a:r>
              <a:rPr lang="fr-FR" dirty="0"/>
              <a:t> : </a:t>
            </a:r>
            <a:r>
              <a:rPr lang="fr-FR" dirty="0" err="1"/>
              <a:t>Text</a:t>
            </a:r>
            <a:r>
              <a:rPr lang="fr-FR" dirty="0"/>
              <a:t> / </a:t>
            </a:r>
            <a:r>
              <a:rPr lang="fr-FR" dirty="0" err="1"/>
              <a:t>Binary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B70A1-09FF-4565-B5FD-534D9907D77D}"/>
              </a:ext>
            </a:extLst>
          </p:cNvPr>
          <p:cNvSpPr txBox="1"/>
          <p:nvPr/>
        </p:nvSpPr>
        <p:spPr>
          <a:xfrm>
            <a:off x="2481198" y="1537815"/>
            <a:ext cx="6646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 </a:t>
            </a:r>
            <a:r>
              <a:rPr lang="fr-FR" sz="2400" dirty="0" err="1"/>
              <a:t>schema</a:t>
            </a:r>
            <a:r>
              <a:rPr lang="fr-FR" sz="2400" dirty="0"/>
              <a:t>:=« ..</a:t>
            </a:r>
            <a:r>
              <a:rPr lang="fr-FR" sz="2400" dirty="0" err="1"/>
              <a:t>xsd</a:t>
            </a:r>
            <a:r>
              <a:rPr lang="fr-FR" sz="2400" dirty="0"/>
              <a:t> » </a:t>
            </a:r>
            <a:r>
              <a:rPr lang="fr-FR" sz="2400" dirty="0" err="1"/>
              <a:t>namespace</a:t>
            </a:r>
            <a:r>
              <a:rPr lang="fr-FR" sz="2400" dirty="0"/>
              <a:t>=« ns1:….. » &gt;   </a:t>
            </a:r>
          </a:p>
          <a:p>
            <a:r>
              <a:rPr lang="fr-FR" sz="2400" dirty="0"/>
              <a:t>              &lt;a&gt; &lt;ns1:b&gt; </a:t>
            </a:r>
            <a:r>
              <a:rPr lang="fr-FR" sz="2400" dirty="0" err="1"/>
              <a:t>some</a:t>
            </a:r>
            <a:r>
              <a:rPr lang="fr-FR" sz="2400" dirty="0"/>
              <a:t> value&lt;/ns1:b&gt; 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03DB-6B1E-4315-9ABB-299B8BBEE333}"/>
              </a:ext>
            </a:extLst>
          </p:cNvPr>
          <p:cNvSpPr txBox="1"/>
          <p:nvPr/>
        </p:nvSpPr>
        <p:spPr>
          <a:xfrm>
            <a:off x="2484757" y="2728580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&lt;xml?&gt;   &lt;a&gt; &lt;b&gt; </a:t>
            </a:r>
            <a:r>
              <a:rPr lang="fr-FR" sz="2400" dirty="0" err="1"/>
              <a:t>some</a:t>
            </a:r>
            <a:r>
              <a:rPr lang="fr-FR" sz="2400" dirty="0"/>
              <a:t> value&lt;/b&gt; &lt;/a&gt;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07048-C46B-4045-ABE9-D10C564704ED}"/>
              </a:ext>
            </a:extLst>
          </p:cNvPr>
          <p:cNvSpPr txBox="1"/>
          <p:nvPr/>
        </p:nvSpPr>
        <p:spPr>
          <a:xfrm>
            <a:off x="2459943" y="3702760"/>
            <a:ext cx="50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JSON: { « a »: { « b »: « </a:t>
            </a:r>
            <a:r>
              <a:rPr lang="fr-FR" sz="2400" dirty="0" err="1"/>
              <a:t>some</a:t>
            </a:r>
            <a:r>
              <a:rPr lang="fr-FR" sz="2400" dirty="0"/>
              <a:t> value » }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666C9-0445-4091-9B45-F03E11E721D9}"/>
              </a:ext>
            </a:extLst>
          </p:cNvPr>
          <p:cNvSpPr txBox="1"/>
          <p:nvPr/>
        </p:nvSpPr>
        <p:spPr>
          <a:xfrm>
            <a:off x="2453472" y="4727790"/>
            <a:ext cx="236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CSV:   </a:t>
            </a:r>
            <a:r>
              <a:rPr lang="fr-FR" sz="2400" dirty="0" err="1"/>
              <a:t>a.b</a:t>
            </a:r>
            <a:r>
              <a:rPr lang="fr-FR" sz="2400" dirty="0"/>
              <a:t>; \n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some</a:t>
            </a:r>
            <a:r>
              <a:rPr lang="fr-FR" sz="2400" dirty="0"/>
              <a:t>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A80D-A58E-4A61-8F05-0F2193F13D9D}"/>
              </a:ext>
            </a:extLst>
          </p:cNvPr>
          <p:cNvSpPr txBox="1"/>
          <p:nvPr/>
        </p:nvSpPr>
        <p:spPr>
          <a:xfrm>
            <a:off x="2453472" y="5986481"/>
            <a:ext cx="455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Binary</a:t>
            </a:r>
            <a:r>
              <a:rPr lang="fr-FR" sz="2400" dirty="0"/>
              <a:t>: 0101010101101010101010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2F69A66-8EDA-4DE9-A7C5-280CE91342E9}"/>
              </a:ext>
            </a:extLst>
          </p:cNvPr>
          <p:cNvSpPr/>
          <p:nvPr/>
        </p:nvSpPr>
        <p:spPr>
          <a:xfrm>
            <a:off x="8436514" y="2120940"/>
            <a:ext cx="3637722" cy="923331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5FEDE-AB6A-4607-8CB9-E9BECB4F4394}"/>
              </a:ext>
            </a:extLst>
          </p:cNvPr>
          <p:cNvSpPr txBox="1"/>
          <p:nvPr/>
        </p:nvSpPr>
        <p:spPr>
          <a:xfrm>
            <a:off x="9044344" y="2107403"/>
            <a:ext cx="30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+++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powerfull</a:t>
            </a:r>
            <a:endParaRPr lang="fr-FR" dirty="0"/>
          </a:p>
          <a:p>
            <a:r>
              <a:rPr lang="fr-FR" dirty="0"/>
              <a:t>+++ Self-</a:t>
            </a:r>
            <a:r>
              <a:rPr lang="fr-FR" dirty="0" err="1"/>
              <a:t>explained</a:t>
            </a:r>
            <a:r>
              <a:rPr lang="fr-FR" dirty="0"/>
              <a:t> / extensible</a:t>
            </a:r>
          </a:p>
          <a:p>
            <a:r>
              <a:rPr lang="fr-FR" dirty="0"/>
              <a:t>--- 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verbose</a:t>
            </a:r>
            <a:endParaRPr lang="fr-F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AA6B3D2-3F50-434B-8160-D9BA2C6EBB1D}"/>
              </a:ext>
            </a:extLst>
          </p:cNvPr>
          <p:cNvSpPr/>
          <p:nvPr/>
        </p:nvSpPr>
        <p:spPr>
          <a:xfrm>
            <a:off x="7848763" y="3954924"/>
            <a:ext cx="3097387" cy="632794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174B-C582-441B-99B4-D559E925DB92}"/>
              </a:ext>
            </a:extLst>
          </p:cNvPr>
          <p:cNvSpPr txBox="1"/>
          <p:nvPr/>
        </p:nvSpPr>
        <p:spPr>
          <a:xfrm>
            <a:off x="8368952" y="3948156"/>
            <a:ext cx="218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Simplest</a:t>
            </a:r>
            <a:endParaRPr lang="fr-FR" dirty="0"/>
          </a:p>
          <a:p>
            <a:r>
              <a:rPr lang="fr-FR" dirty="0"/>
              <a:t>Compromise for Web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098DD78-1962-42F8-B420-AAC1B1F8EEDD}"/>
              </a:ext>
            </a:extLst>
          </p:cNvPr>
          <p:cNvSpPr/>
          <p:nvPr/>
        </p:nvSpPr>
        <p:spPr>
          <a:xfrm>
            <a:off x="7946335" y="5498373"/>
            <a:ext cx="4209230" cy="1303252"/>
          </a:xfrm>
          <a:prstGeom prst="wedgeEllipseCallout">
            <a:avLst>
              <a:gd name="adj1" fmla="val -66078"/>
              <a:gd name="adj2" fmla="val 8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4B0E0-1FC2-40F0-8D47-1528ADDDD497}"/>
              </a:ext>
            </a:extLst>
          </p:cNvPr>
          <p:cNvSpPr txBox="1"/>
          <p:nvPr/>
        </p:nvSpPr>
        <p:spPr>
          <a:xfrm>
            <a:off x="8506229" y="5574292"/>
            <a:ext cx="3865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Obscure</a:t>
            </a:r>
          </a:p>
          <a:p>
            <a:r>
              <a:rPr lang="fr-FR" dirty="0"/>
              <a:t>+++ </a:t>
            </a:r>
            <a:r>
              <a:rPr lang="fr-FR" dirty="0" err="1"/>
              <a:t>compressed</a:t>
            </a:r>
            <a:r>
              <a:rPr lang="fr-FR" dirty="0"/>
              <a:t> </a:t>
            </a:r>
            <a:r>
              <a:rPr lang="fr-FR" dirty="0" err="1"/>
              <a:t>encoding</a:t>
            </a:r>
            <a:endParaRPr lang="fr-FR" dirty="0"/>
          </a:p>
          <a:p>
            <a:r>
              <a:rPr lang="fr-FR" dirty="0"/>
              <a:t>+++ efficient int32, long64, float32, ..  </a:t>
            </a:r>
          </a:p>
          <a:p>
            <a:r>
              <a:rPr lang="fr-FR" dirty="0"/>
              <a:t>    CPU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69BA5B7-1F26-477F-BBF0-A803C381D384}"/>
              </a:ext>
            </a:extLst>
          </p:cNvPr>
          <p:cNvSpPr/>
          <p:nvPr/>
        </p:nvSpPr>
        <p:spPr>
          <a:xfrm>
            <a:off x="358114" y="2509630"/>
            <a:ext cx="480086" cy="2360544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4047C-AA29-483F-8E95-C0FCF75E0A1E}"/>
              </a:ext>
            </a:extLst>
          </p:cNvPr>
          <p:cNvSpPr txBox="1"/>
          <p:nvPr/>
        </p:nvSpPr>
        <p:spPr>
          <a:xfrm>
            <a:off x="-10875" y="1765461"/>
            <a:ext cx="136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verbose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6F41-EE51-4D6B-BDFE-9E66244A6ECB}"/>
              </a:ext>
            </a:extLst>
          </p:cNvPr>
          <p:cNvSpPr txBox="1"/>
          <p:nvPr/>
        </p:nvSpPr>
        <p:spPr>
          <a:xfrm>
            <a:off x="-5685" y="4949296"/>
            <a:ext cx="197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compressed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B0344-DD8C-4837-856A-D5B87F82B217}"/>
              </a:ext>
            </a:extLst>
          </p:cNvPr>
          <p:cNvSpPr txBox="1"/>
          <p:nvPr/>
        </p:nvSpPr>
        <p:spPr>
          <a:xfrm>
            <a:off x="659880" y="1284902"/>
            <a:ext cx="1637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explained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9CC9B-A370-4E09-BD0D-CD9F852A243B}"/>
              </a:ext>
            </a:extLst>
          </p:cNvPr>
          <p:cNvSpPr txBox="1"/>
          <p:nvPr/>
        </p:nvSpPr>
        <p:spPr>
          <a:xfrm>
            <a:off x="771888" y="549837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opaque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5F58216-F345-4303-8E2B-BE3639D8C66D}"/>
              </a:ext>
            </a:extLst>
          </p:cNvPr>
          <p:cNvSpPr/>
          <p:nvPr/>
        </p:nvSpPr>
        <p:spPr>
          <a:xfrm flipV="1">
            <a:off x="1144779" y="2509628"/>
            <a:ext cx="468823" cy="2280337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206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7FF3-D259-46AD-8CC3-2D43E49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3" y="78046"/>
            <a:ext cx="114406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invalid</a:t>
            </a:r>
            <a:r>
              <a:rPr lang="fr-FR" dirty="0"/>
              <a:t> « id » not in DB </a:t>
            </a:r>
            <a:br>
              <a:rPr lang="fr-FR" dirty="0"/>
            </a:br>
            <a:r>
              <a:rPr lang="fr-FR" dirty="0"/>
              <a:t>… 500 (in commit) </a:t>
            </a:r>
            <a:r>
              <a:rPr lang="fr-FR" dirty="0" err="1"/>
              <a:t>instead</a:t>
            </a:r>
            <a:r>
              <a:rPr lang="fr-FR" dirty="0"/>
              <a:t> of 400 (</a:t>
            </a:r>
            <a:r>
              <a:rPr lang="fr-FR" dirty="0" err="1"/>
              <a:t>find</a:t>
            </a:r>
            <a:r>
              <a:rPr lang="fr-FR" dirty="0"/>
              <a:t> in user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1DA1-28CF-4319-B4E1-6F79089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7" y="1555553"/>
            <a:ext cx="11782647" cy="89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63B10-FAC2-4A0A-A864-A93F1CF450EB}"/>
              </a:ext>
            </a:extLst>
          </p:cNvPr>
          <p:cNvSpPr txBox="1"/>
          <p:nvPr/>
        </p:nvSpPr>
        <p:spPr>
          <a:xfrm>
            <a:off x="515679" y="2645444"/>
            <a:ext cx="727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500  … </a:t>
            </a:r>
            <a:r>
              <a:rPr lang="fr-FR" dirty="0" err="1"/>
              <a:t>failed</a:t>
            </a:r>
            <a:r>
              <a:rPr lang="fr-FR" dirty="0"/>
              <a:t> on « server-</a:t>
            </a:r>
            <a:r>
              <a:rPr lang="fr-FR" dirty="0" err="1"/>
              <a:t>side</a:t>
            </a:r>
            <a:r>
              <a:rPr lang="fr-FR" dirty="0"/>
              <a:t> »   …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http 400: </a:t>
            </a:r>
            <a:r>
              <a:rPr lang="fr-FR" dirty="0" err="1"/>
              <a:t>bad</a:t>
            </a:r>
            <a:r>
              <a:rPr lang="fr-FR" dirty="0"/>
              <a:t> client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32433-5442-4D52-8209-D285F79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571"/>
            <a:ext cx="12192000" cy="700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55D2A-188C-4661-918B-E9C89136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49" y="3882976"/>
            <a:ext cx="8768316" cy="2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81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070E-EC8C-4D49-9A53-D1FEB698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9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Correct mapper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findById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015-A75D-47B3-9C6D-745410C5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960"/>
            <a:ext cx="12192000" cy="1308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C0181-25E4-4FC7-B9B8-CC1C1DC8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645037"/>
            <a:ext cx="9640186" cy="4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56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EEAC-89FA-40B4-9643-EA1EE1A2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63" y="-118656"/>
            <a:ext cx="11406963" cy="23249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invalid</a:t>
            </a:r>
            <a:r>
              <a:rPr lang="fr-FR" dirty="0"/>
              <a:t> « id » … bug in Hibernate </a:t>
            </a:r>
            <a:br>
              <a:rPr lang="fr-FR" dirty="0"/>
            </a:br>
            <a:r>
              <a:rPr lang="fr-FR" dirty="0" err="1"/>
              <a:t>getById</a:t>
            </a:r>
            <a:r>
              <a:rPr lang="fr-FR" dirty="0"/>
              <a:t> =&gt; {id=0}   BUG!! </a:t>
            </a:r>
            <a:br>
              <a:rPr lang="fr-FR" dirty="0"/>
            </a:br>
            <a:r>
              <a:rPr lang="fr-FR" dirty="0" err="1"/>
              <a:t>findById</a:t>
            </a:r>
            <a:r>
              <a:rPr lang="fr-FR" dirty="0"/>
              <a:t> =&gt; </a:t>
            </a:r>
            <a:r>
              <a:rPr lang="fr-FR" dirty="0" err="1"/>
              <a:t>null</a:t>
            </a:r>
            <a:r>
              <a:rPr lang="fr-FR" dirty="0"/>
              <a:t> 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A0B8-0103-402F-A37A-1FAA6DA5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25"/>
            <a:ext cx="12192000" cy="4061949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BC1D293-19C7-44B3-B5DB-8F57ACD3FD02}"/>
              </a:ext>
            </a:extLst>
          </p:cNvPr>
          <p:cNvSpPr/>
          <p:nvPr/>
        </p:nvSpPr>
        <p:spPr>
          <a:xfrm>
            <a:off x="3960628" y="6374374"/>
            <a:ext cx="1871331" cy="409198"/>
          </a:xfrm>
          <a:prstGeom prst="wedgeEllipseCallout">
            <a:avLst>
              <a:gd name="adj1" fmla="val -71247"/>
              <a:gd name="adj2" fmla="val -97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FBFEA-801A-4030-B3E1-6A9AFC056D49}"/>
              </a:ext>
            </a:extLst>
          </p:cNvPr>
          <p:cNvSpPr txBox="1"/>
          <p:nvPr/>
        </p:nvSpPr>
        <p:spPr>
          <a:xfrm>
            <a:off x="3960628" y="6374374"/>
            <a:ext cx="759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trust </a:t>
            </a:r>
            <a:r>
              <a:rPr lang="fr-FR" dirty="0" err="1"/>
              <a:t>fields</a:t>
            </a:r>
            <a:r>
              <a:rPr lang="fr-FR" dirty="0"/>
              <a:t> … </a:t>
            </a:r>
            <a:r>
              <a:rPr lang="fr-FR" dirty="0" err="1"/>
              <a:t>hibernate</a:t>
            </a:r>
            <a:r>
              <a:rPr lang="fr-FR" dirty="0"/>
              <a:t> use « </a:t>
            </a:r>
            <a:r>
              <a:rPr lang="fr-FR" dirty="0" err="1"/>
              <a:t>ByteBuddyInterceptor</a:t>
            </a:r>
            <a:r>
              <a:rPr lang="fr-FR" dirty="0"/>
              <a:t> » + store in handler</a:t>
            </a:r>
          </a:p>
        </p:txBody>
      </p:sp>
    </p:spTree>
    <p:extLst>
      <p:ext uri="{BB962C8B-B14F-4D97-AF65-F5344CB8AC3E}">
        <p14:creationId xmlns:p14="http://schemas.microsoft.com/office/powerpoint/2010/main" val="3015294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A97-FC26-4D97-A75D-CEBFFE3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correct 404 for </a:t>
            </a:r>
            <a:r>
              <a:rPr lang="fr-FR" dirty="0" err="1"/>
              <a:t>invalid</a:t>
            </a:r>
            <a:r>
              <a:rPr lang="fr-FR" dirty="0"/>
              <a:t>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F2027-A650-4B6A-BB7E-DA462DD4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018"/>
            <a:ext cx="12192000" cy="940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78D9-1C48-4E33-99BB-EF17C7E6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050"/>
            <a:ext cx="12192000" cy="399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37BA-F8D7-4D0B-9280-83B91DB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95" y="6403347"/>
            <a:ext cx="31051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97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655B-66F6-46D3-A364-AB6D7A3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Save + </a:t>
            </a:r>
            <a:r>
              <a:rPr lang="fr-FR" dirty="0" err="1"/>
              <a:t>setRef</a:t>
            </a:r>
            <a:r>
              <a:rPr lang="fr-FR" dirty="0"/>
              <a:t>  …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(</a:t>
            </a:r>
            <a:r>
              <a:rPr lang="fr-FR" dirty="0" err="1"/>
              <a:t>ref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(no « Cascade </a:t>
            </a:r>
            <a:r>
              <a:rPr lang="fr-FR" dirty="0" err="1"/>
              <a:t>Create</a:t>
            </a:r>
            <a:r>
              <a:rPr lang="fr-FR" dirty="0"/>
              <a:t> »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85FA-C78D-480C-BE30-5D3AF3A7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273"/>
            <a:ext cx="12192000" cy="17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965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2E0F-F1FF-4232-B95B-523611B0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Mapper + Hibernate + 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E6A69-B76C-4D81-BD37-B7B4463140C1}"/>
              </a:ext>
            </a:extLst>
          </p:cNvPr>
          <p:cNvSpPr txBox="1"/>
          <p:nvPr/>
        </p:nvSpPr>
        <p:spPr>
          <a:xfrm>
            <a:off x="2716618" y="23134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0AD4E39-A399-4791-91A4-5596B7E5A24F}"/>
              </a:ext>
            </a:extLst>
          </p:cNvPr>
          <p:cNvSpPr/>
          <p:nvPr/>
        </p:nvSpPr>
        <p:spPr>
          <a:xfrm>
            <a:off x="1686164" y="23134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35F1C-177E-41D0-B2CE-67DB21C9E8A1}"/>
              </a:ext>
            </a:extLst>
          </p:cNvPr>
          <p:cNvSpPr txBox="1"/>
          <p:nvPr/>
        </p:nvSpPr>
        <p:spPr>
          <a:xfrm>
            <a:off x="2716618" y="3880004"/>
            <a:ext cx="898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Hibernate </a:t>
            </a:r>
            <a:r>
              <a:rPr lang="fr-FR" dirty="0" err="1"/>
              <a:t>is</a:t>
            </a:r>
            <a:r>
              <a:rPr lang="fr-FR" dirty="0"/>
              <a:t> a MESS</a:t>
            </a:r>
          </a:p>
          <a:p>
            <a:r>
              <a:rPr lang="fr-FR" dirty="0"/>
              <a:t>BUG : put </a:t>
            </a:r>
            <a:r>
              <a:rPr lang="fr-FR" dirty="0" err="1"/>
              <a:t>invalid</a:t>
            </a:r>
            <a:r>
              <a:rPr lang="fr-FR" dirty="0"/>
              <a:t> « un-merge » </a:t>
            </a:r>
            <a:r>
              <a:rPr lang="fr-FR" dirty="0" err="1"/>
              <a:t>Entity</a:t>
            </a:r>
            <a:r>
              <a:rPr lang="fr-FR" dirty="0"/>
              <a:t> in session</a:t>
            </a:r>
          </a:p>
          <a:p>
            <a:r>
              <a:rPr lang="fr-FR" dirty="0"/>
              <a:t>BUG : no </a:t>
            </a:r>
            <a:r>
              <a:rPr lang="fr-FR" dirty="0" err="1"/>
              <a:t>EntityNotFoundException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</a:t>
            </a:r>
          </a:p>
          <a:p>
            <a:r>
              <a:rPr lang="fr-FR" dirty="0"/>
              <a:t>Can not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values at </a:t>
            </a:r>
            <a:r>
              <a:rPr lang="fr-FR" dirty="0" err="1"/>
              <a:t>debug</a:t>
            </a:r>
            <a:r>
              <a:rPr lang="fr-FR" dirty="0"/>
              <a:t> type, use </a:t>
            </a:r>
            <a:r>
              <a:rPr lang="fr-FR" dirty="0" err="1"/>
              <a:t>ByteBuddyInterceptors</a:t>
            </a:r>
            <a:r>
              <a:rPr lang="fr-FR" dirty="0"/>
              <a:t> … duplicate memory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75F9A805-31A7-4DD0-9F0E-44B4010CD293}"/>
              </a:ext>
            </a:extLst>
          </p:cNvPr>
          <p:cNvSpPr/>
          <p:nvPr/>
        </p:nvSpPr>
        <p:spPr>
          <a:xfrm>
            <a:off x="1737555" y="3954432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96899A5-4698-429C-B74C-601365EE63E0}"/>
              </a:ext>
            </a:extLst>
          </p:cNvPr>
          <p:cNvSpPr/>
          <p:nvPr/>
        </p:nvSpPr>
        <p:spPr>
          <a:xfrm>
            <a:off x="1737555" y="5429872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1D449-AAD0-49F2-89F2-FBDF7C3D5536}"/>
              </a:ext>
            </a:extLst>
          </p:cNvPr>
          <p:cNvSpPr txBox="1"/>
          <p:nvPr/>
        </p:nvSpPr>
        <p:spPr>
          <a:xfrm>
            <a:off x="2716618" y="5552860"/>
            <a:ext cx="542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 to </a:t>
            </a:r>
            <a:r>
              <a:rPr lang="fr-FR" dirty="0" err="1"/>
              <a:t>EclipseLink</a:t>
            </a:r>
            <a:r>
              <a:rPr lang="fr-FR" dirty="0"/>
              <a:t>  (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of JPA)</a:t>
            </a:r>
          </a:p>
        </p:txBody>
      </p:sp>
    </p:spTree>
    <p:extLst>
      <p:ext uri="{BB962C8B-B14F-4D97-AF65-F5344CB8AC3E}">
        <p14:creationId xmlns:p14="http://schemas.microsoft.com/office/powerpoint/2010/main" val="5374729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problems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5B4D-5101-4585-B682-A25D5226CD2D}"/>
              </a:ext>
            </a:extLst>
          </p:cNvPr>
          <p:cNvSpPr txBox="1"/>
          <p:nvPr/>
        </p:nvSpPr>
        <p:spPr>
          <a:xfrm>
            <a:off x="1270593" y="3120656"/>
            <a:ext cx="101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Hard-</a:t>
            </a:r>
            <a:r>
              <a:rPr lang="fr-FR" sz="2800" dirty="0" err="1"/>
              <a:t>coded</a:t>
            </a:r>
            <a:r>
              <a:rPr lang="fr-FR" sz="2800" dirty="0"/>
              <a:t> DTO API to chose </a:t>
            </a:r>
            <a:r>
              <a:rPr lang="fr-FR" sz="2800" dirty="0" err="1"/>
              <a:t>field</a:t>
            </a:r>
            <a:r>
              <a:rPr lang="fr-FR" sz="2800" dirty="0"/>
              <a:t> projections  (and </a:t>
            </a:r>
            <a:r>
              <a:rPr lang="fr-FR" sz="2800" dirty="0" err="1"/>
              <a:t>cut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4340F-25A2-4371-BF3C-BC2BE2D5CDBC}"/>
              </a:ext>
            </a:extLst>
          </p:cNvPr>
          <p:cNvSpPr txBox="1"/>
          <p:nvPr/>
        </p:nvSpPr>
        <p:spPr>
          <a:xfrm>
            <a:off x="3944681" y="4368869"/>
            <a:ext cx="4214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rule</a:t>
            </a:r>
            <a:r>
              <a:rPr lang="fr-FR" sz="2800" dirty="0"/>
              <a:t> </a:t>
            </a:r>
            <a:r>
              <a:rPr lang="fr-FR" sz="2800" dirty="0" err="1"/>
              <a:t>does</a:t>
            </a:r>
            <a:r>
              <a:rPr lang="fr-FR" sz="2800" dirty="0"/>
              <a:t> not fit all clients</a:t>
            </a:r>
          </a:p>
        </p:txBody>
      </p:sp>
    </p:spTree>
    <p:extLst>
      <p:ext uri="{BB962C8B-B14F-4D97-AF65-F5344CB8AC3E}">
        <p14:creationId xmlns:p14="http://schemas.microsoft.com/office/powerpoint/2010/main" val="3374015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DTO </a:t>
            </a:r>
            <a:r>
              <a:rPr lang="fr-FR" dirty="0" err="1"/>
              <a:t>fields</a:t>
            </a:r>
            <a:r>
              <a:rPr lang="fr-FR" dirty="0"/>
              <a:t> computation +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5443-1A22-494A-8A41-666A4433209C}"/>
              </a:ext>
            </a:extLst>
          </p:cNvPr>
          <p:cNvSpPr txBox="1"/>
          <p:nvPr/>
        </p:nvSpPr>
        <p:spPr>
          <a:xfrm>
            <a:off x="2324988" y="2435063"/>
            <a:ext cx="8419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not </a:t>
            </a:r>
            <a:r>
              <a:rPr lang="fr-FR" sz="2800" dirty="0" err="1"/>
              <a:t>enough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more</a:t>
            </a:r>
          </a:p>
          <a:p>
            <a:r>
              <a:rPr lang="fr-FR" sz="2800" dirty="0"/>
              <a:t>       =&gt; client </a:t>
            </a:r>
            <a:r>
              <a:rPr lang="fr-FR" sz="2800" dirty="0" err="1"/>
              <a:t>loop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http calls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33349-AEBB-41AF-82EC-55733498AB39}"/>
              </a:ext>
            </a:extLst>
          </p:cNvPr>
          <p:cNvSpPr txBox="1"/>
          <p:nvPr/>
        </p:nvSpPr>
        <p:spPr>
          <a:xfrm>
            <a:off x="2324988" y="3888951"/>
            <a:ext cx="92329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(</a:t>
            </a:r>
            <a:r>
              <a:rPr lang="fr-FR" sz="2800" dirty="0" err="1"/>
              <a:t>useless</a:t>
            </a:r>
            <a:r>
              <a:rPr lang="fr-FR" sz="2800" dirty="0"/>
              <a:t>)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</a:t>
            </a:r>
            <a:r>
              <a:rPr lang="fr-FR" sz="2800" dirty="0" err="1"/>
              <a:t>less</a:t>
            </a:r>
            <a:endParaRPr lang="fr-FR" sz="2800" dirty="0"/>
          </a:p>
          <a:p>
            <a:r>
              <a:rPr lang="fr-FR" sz="2800" dirty="0"/>
              <a:t>       =&gt; slow on server to </a:t>
            </a:r>
            <a:r>
              <a:rPr lang="fr-FR" sz="2800" dirty="0" err="1"/>
              <a:t>compute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JDBC selects, </a:t>
            </a:r>
          </a:p>
          <a:p>
            <a:r>
              <a:rPr lang="fr-FR" sz="2800" dirty="0"/>
              <a:t>            and </a:t>
            </a:r>
            <a:r>
              <a:rPr lang="fr-FR" sz="2800" dirty="0" err="1"/>
              <a:t>transfering</a:t>
            </a:r>
            <a:r>
              <a:rPr lang="fr-FR" sz="2800" dirty="0"/>
              <a:t> </a:t>
            </a:r>
            <a:r>
              <a:rPr lang="fr-FR" sz="2800" dirty="0" err="1"/>
              <a:t>useless</a:t>
            </a:r>
            <a:r>
              <a:rPr lang="fr-FR" sz="2800" dirty="0"/>
              <a:t> network data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B61CA95F-2388-4DED-A964-6428B94DFEE2}"/>
              </a:ext>
            </a:extLst>
          </p:cNvPr>
          <p:cNvSpPr/>
          <p:nvPr/>
        </p:nvSpPr>
        <p:spPr>
          <a:xfrm>
            <a:off x="1663127" y="2556250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89148F14-0282-46FC-848F-611E27BE9E12}"/>
              </a:ext>
            </a:extLst>
          </p:cNvPr>
          <p:cNvSpPr/>
          <p:nvPr/>
        </p:nvSpPr>
        <p:spPr>
          <a:xfrm>
            <a:off x="1663127" y="413243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2358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A376-FE07-4944-AF1C-83AFB0B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to the </a:t>
            </a:r>
            <a:r>
              <a:rPr lang="fr-FR" dirty="0" err="1"/>
              <a:t>rescue</a:t>
            </a:r>
            <a:r>
              <a:rPr lang="fr-FR" dirty="0"/>
              <a:t> ..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F7896A6-84E5-4722-8BB7-1B6E3E732472}"/>
              </a:ext>
            </a:extLst>
          </p:cNvPr>
          <p:cNvSpPr/>
          <p:nvPr/>
        </p:nvSpPr>
        <p:spPr>
          <a:xfrm>
            <a:off x="2566894" y="2936680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42448-BD46-48DF-96A6-E5E260C87D96}"/>
              </a:ext>
            </a:extLst>
          </p:cNvPr>
          <p:cNvSpPr txBox="1"/>
          <p:nvPr/>
        </p:nvSpPr>
        <p:spPr>
          <a:xfrm>
            <a:off x="3545957" y="3059668"/>
            <a:ext cx="133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Switch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1C1D6-C674-484B-80C2-9080E54E8AC6}"/>
              </a:ext>
            </a:extLst>
          </p:cNvPr>
          <p:cNvSpPr txBox="1"/>
          <p:nvPr/>
        </p:nvSpPr>
        <p:spPr>
          <a:xfrm>
            <a:off x="3545957" y="3807491"/>
            <a:ext cx="7095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java + annotation + </a:t>
            </a:r>
            <a:r>
              <a:rPr lang="fr-FR" sz="2400" dirty="0" err="1"/>
              <a:t>springboot</a:t>
            </a:r>
            <a:r>
              <a:rPr lang="fr-FR" sz="2400" dirty="0"/>
              <a:t> </a:t>
            </a:r>
            <a:r>
              <a:rPr lang="fr-FR" sz="2400" dirty="0" err="1"/>
              <a:t>ecosystem</a:t>
            </a:r>
            <a:r>
              <a:rPr lang="fr-FR" sz="2400" dirty="0"/>
              <a:t> for </a:t>
            </a:r>
            <a:r>
              <a:rPr lang="fr-FR" sz="2400" dirty="0" err="1"/>
              <a:t>GraphQL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Much more </a:t>
            </a:r>
            <a:r>
              <a:rPr lang="fr-FR" sz="2400" dirty="0" err="1"/>
              <a:t>powerfull</a:t>
            </a:r>
            <a:r>
              <a:rPr lang="fr-FR" sz="2400" dirty="0"/>
              <a:t> &amp; </a:t>
            </a:r>
            <a:r>
              <a:rPr lang="fr-FR" sz="2400" dirty="0" err="1"/>
              <a:t>simpler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DTO + </a:t>
            </a:r>
            <a:r>
              <a:rPr lang="fr-FR" sz="2400" dirty="0" err="1"/>
              <a:t>Mappers</a:t>
            </a:r>
            <a:r>
              <a:rPr lang="fr-FR" sz="2400" dirty="0"/>
              <a:t> !!</a:t>
            </a:r>
          </a:p>
        </p:txBody>
      </p:sp>
      <p:pic>
        <p:nvPicPr>
          <p:cNvPr id="16386" name="Picture 2" descr="GraphQL | A query language for your API">
            <a:extLst>
              <a:ext uri="{FF2B5EF4-FFF2-40B4-BE49-F238E27FC236}">
                <a16:creationId xmlns:a16="http://schemas.microsoft.com/office/drawing/2014/main" id="{B2D9DD6D-D7D4-473A-86CB-1F99CF18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94" y="2719830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749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BFB8-FA45-488D-B504-07EF11FD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310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Api DTO</a:t>
            </a:r>
            <a:br>
              <a:rPr lang="fr-FR" dirty="0"/>
            </a:br>
            <a:r>
              <a:rPr lang="fr-FR" dirty="0"/>
              <a:t>client </a:t>
            </a:r>
            <a:r>
              <a:rPr lang="fr-FR" dirty="0" err="1"/>
              <a:t>loop</a:t>
            </a:r>
            <a:r>
              <a:rPr lang="fr-FR" dirty="0"/>
              <a:t> to </a:t>
            </a:r>
            <a:r>
              <a:rPr lang="fr-FR" dirty="0" err="1"/>
              <a:t>enrich</a:t>
            </a:r>
            <a:r>
              <a:rPr lang="fr-FR" dirty="0"/>
              <a:t>.. 1+N network calls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C6A5D3-F285-48B6-BB7C-B34BDB363B3A}"/>
              </a:ext>
            </a:extLst>
          </p:cNvPr>
          <p:cNvSpPr/>
          <p:nvPr/>
        </p:nvSpPr>
        <p:spPr>
          <a:xfrm>
            <a:off x="3266976" y="2445156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CF2A52-8924-4835-B7D7-E084F34A5151}"/>
              </a:ext>
            </a:extLst>
          </p:cNvPr>
          <p:cNvSpPr/>
          <p:nvPr/>
        </p:nvSpPr>
        <p:spPr>
          <a:xfrm rot="10800000">
            <a:off x="3315379" y="2564144"/>
            <a:ext cx="3876515" cy="22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FB632-B4BE-4C86-8B06-60278327C615}"/>
              </a:ext>
            </a:extLst>
          </p:cNvPr>
          <p:cNvSpPr txBox="1"/>
          <p:nvPr/>
        </p:nvSpPr>
        <p:spPr>
          <a:xfrm>
            <a:off x="4266164" y="1714040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1: </a:t>
            </a:r>
          </a:p>
          <a:p>
            <a:r>
              <a:rPr lang="fr-FR" dirty="0"/>
              <a:t>GET /api/..infos/..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6D8CB16-D0B7-4915-AC11-584FA6A555C6}"/>
              </a:ext>
            </a:extLst>
          </p:cNvPr>
          <p:cNvSpPr/>
          <p:nvPr/>
        </p:nvSpPr>
        <p:spPr>
          <a:xfrm rot="5400000">
            <a:off x="1841827" y="3554215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82F58-0028-4DAA-9EDB-58799CBD77EF}"/>
              </a:ext>
            </a:extLst>
          </p:cNvPr>
          <p:cNvSpPr txBox="1"/>
          <p:nvPr/>
        </p:nvSpPr>
        <p:spPr>
          <a:xfrm>
            <a:off x="4785476" y="272020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  {obj1},  {obj2}, 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42069-0DDC-4E55-A1DD-36FE34BF7A5E}"/>
              </a:ext>
            </a:extLst>
          </p:cNvPr>
          <p:cNvSpPr txBox="1"/>
          <p:nvPr/>
        </p:nvSpPr>
        <p:spPr>
          <a:xfrm>
            <a:off x="2297497" y="3530165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A8D3D8-B82D-4803-9D96-6AC5FA5E0DBC}"/>
              </a:ext>
            </a:extLst>
          </p:cNvPr>
          <p:cNvSpPr/>
          <p:nvPr/>
        </p:nvSpPr>
        <p:spPr>
          <a:xfrm>
            <a:off x="5119577" y="39036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ADE7EE-CD71-47DC-9095-7B14C14F3642}"/>
              </a:ext>
            </a:extLst>
          </p:cNvPr>
          <p:cNvSpPr/>
          <p:nvPr/>
        </p:nvSpPr>
        <p:spPr>
          <a:xfrm rot="10800000">
            <a:off x="5271977" y="40560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6527E-AE6F-444E-879B-EADCDF11507C}"/>
              </a:ext>
            </a:extLst>
          </p:cNvPr>
          <p:cNvSpPr txBox="1"/>
          <p:nvPr/>
        </p:nvSpPr>
        <p:spPr>
          <a:xfrm>
            <a:off x="5253637" y="3533365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2: GET /api/..</a:t>
            </a:r>
            <a:r>
              <a:rPr lang="fr-FR" dirty="0" err="1"/>
              <a:t>detail</a:t>
            </a:r>
            <a:r>
              <a:rPr lang="fr-FR" dirty="0"/>
              <a:t>/..{obj1.id}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5D27-3CBA-4203-A783-1E109C929D0B}"/>
              </a:ext>
            </a:extLst>
          </p:cNvPr>
          <p:cNvSpPr txBox="1"/>
          <p:nvPr/>
        </p:nvSpPr>
        <p:spPr>
          <a:xfrm>
            <a:off x="100739" y="246815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A66A7-6C4D-46AF-B6F1-E13FB51E5E99}"/>
              </a:ext>
            </a:extLst>
          </p:cNvPr>
          <p:cNvSpPr txBox="1"/>
          <p:nvPr/>
        </p:nvSpPr>
        <p:spPr>
          <a:xfrm>
            <a:off x="2297497" y="4009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A3798C50-0018-4FFA-8F30-D018D26AE565}"/>
              </a:ext>
            </a:extLst>
          </p:cNvPr>
          <p:cNvSpPr/>
          <p:nvPr/>
        </p:nvSpPr>
        <p:spPr>
          <a:xfrm rot="5400000">
            <a:off x="1841827" y="4551174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25FF8-11AB-4D87-BEFB-A88CC8474280}"/>
              </a:ext>
            </a:extLst>
          </p:cNvPr>
          <p:cNvSpPr txBox="1"/>
          <p:nvPr/>
        </p:nvSpPr>
        <p:spPr>
          <a:xfrm>
            <a:off x="2297497" y="4683953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FC16D9-C555-483A-9681-2E33060CF926}"/>
              </a:ext>
            </a:extLst>
          </p:cNvPr>
          <p:cNvSpPr/>
          <p:nvPr/>
        </p:nvSpPr>
        <p:spPr>
          <a:xfrm>
            <a:off x="5119576" y="48468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2143A8-2E2F-4904-95C1-0392B54ECE7A}"/>
              </a:ext>
            </a:extLst>
          </p:cNvPr>
          <p:cNvSpPr/>
          <p:nvPr/>
        </p:nvSpPr>
        <p:spPr>
          <a:xfrm rot="10800000">
            <a:off x="5271976" y="49992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141E1-B831-4EA9-8D49-EAA877DE3127}"/>
              </a:ext>
            </a:extLst>
          </p:cNvPr>
          <p:cNvSpPr txBox="1"/>
          <p:nvPr/>
        </p:nvSpPr>
        <p:spPr>
          <a:xfrm>
            <a:off x="5271975" y="4533613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/..{obj2.id}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725D07-B01D-4578-860E-8A58E19F879F}"/>
              </a:ext>
            </a:extLst>
          </p:cNvPr>
          <p:cNvSpPr txBox="1"/>
          <p:nvPr/>
        </p:nvSpPr>
        <p:spPr>
          <a:xfrm>
            <a:off x="2648372" y="519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C1A9E52D-9D11-4C26-B79E-685474DF0E1A}"/>
              </a:ext>
            </a:extLst>
          </p:cNvPr>
          <p:cNvSpPr/>
          <p:nvPr/>
        </p:nvSpPr>
        <p:spPr>
          <a:xfrm rot="5400000">
            <a:off x="1986844" y="503221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E19046F5-876C-4E7F-8BE9-1B59763594BB}"/>
              </a:ext>
            </a:extLst>
          </p:cNvPr>
          <p:cNvSpPr/>
          <p:nvPr/>
        </p:nvSpPr>
        <p:spPr>
          <a:xfrm rot="5400000">
            <a:off x="1986844" y="5402064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5CB9AE66-8DDB-4224-AEE7-3A31FB3DC914}"/>
              </a:ext>
            </a:extLst>
          </p:cNvPr>
          <p:cNvSpPr/>
          <p:nvPr/>
        </p:nvSpPr>
        <p:spPr>
          <a:xfrm rot="5400000">
            <a:off x="1823489" y="6022200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3ECBD-6037-4865-B106-E85295A2A6F7}"/>
              </a:ext>
            </a:extLst>
          </p:cNvPr>
          <p:cNvSpPr txBox="1"/>
          <p:nvPr/>
        </p:nvSpPr>
        <p:spPr>
          <a:xfrm>
            <a:off x="2279159" y="6154979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C39B9D8-586B-4A0E-B745-7E346DA0592E}"/>
              </a:ext>
            </a:extLst>
          </p:cNvPr>
          <p:cNvSpPr/>
          <p:nvPr/>
        </p:nvSpPr>
        <p:spPr>
          <a:xfrm>
            <a:off x="5101238" y="63178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EEE9A10-4B15-4AEE-9236-6CFA597F0209}"/>
              </a:ext>
            </a:extLst>
          </p:cNvPr>
          <p:cNvSpPr/>
          <p:nvPr/>
        </p:nvSpPr>
        <p:spPr>
          <a:xfrm rot="10800000">
            <a:off x="5253638" y="64702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51598-46E3-4ED0-A6CC-7C4BACC3933E}"/>
              </a:ext>
            </a:extLst>
          </p:cNvPr>
          <p:cNvSpPr txBox="1"/>
          <p:nvPr/>
        </p:nvSpPr>
        <p:spPr>
          <a:xfrm>
            <a:off x="5253637" y="6004639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/..{objN.id}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8F28B8A-406C-4787-8615-DBC5D8F7CB1A}"/>
              </a:ext>
            </a:extLst>
          </p:cNvPr>
          <p:cNvSpPr/>
          <p:nvPr/>
        </p:nvSpPr>
        <p:spPr>
          <a:xfrm>
            <a:off x="11408489" y="3788323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CB9235-6F85-4AC3-9F20-02C0B88617BF}"/>
              </a:ext>
            </a:extLst>
          </p:cNvPr>
          <p:cNvSpPr/>
          <p:nvPr/>
        </p:nvSpPr>
        <p:spPr>
          <a:xfrm>
            <a:off x="9589704" y="3468323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34FA0-4381-4805-B319-2EFC231E4B86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10930270" y="4183688"/>
            <a:ext cx="478219" cy="19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944CCE-29A3-49D7-910B-CD4F2D2D0EB7}"/>
              </a:ext>
            </a:extLst>
          </p:cNvPr>
          <p:cNvSpPr txBox="1"/>
          <p:nvPr/>
        </p:nvSpPr>
        <p:spPr>
          <a:xfrm>
            <a:off x="9686015" y="3020345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AA8139-1CF8-480F-A7DC-F8309FD9606B}"/>
              </a:ext>
            </a:extLst>
          </p:cNvPr>
          <p:cNvSpPr txBox="1"/>
          <p:nvPr/>
        </p:nvSpPr>
        <p:spPr>
          <a:xfrm>
            <a:off x="9647102" y="375056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012C9-5844-4F4A-92F5-BBC94686DFB7}"/>
              </a:ext>
            </a:extLst>
          </p:cNvPr>
          <p:cNvSpPr txBox="1"/>
          <p:nvPr/>
        </p:nvSpPr>
        <p:spPr>
          <a:xfrm>
            <a:off x="9647101" y="398330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{full-obj2}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073B86-ED89-4CEE-97AB-F35CA9AA6DF7}"/>
              </a:ext>
            </a:extLst>
          </p:cNvPr>
          <p:cNvSpPr txBox="1"/>
          <p:nvPr/>
        </p:nvSpPr>
        <p:spPr>
          <a:xfrm>
            <a:off x="9647101" y="434175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D4F53D-9E74-492A-B841-DA9A89368005}"/>
              </a:ext>
            </a:extLst>
          </p:cNvPr>
          <p:cNvSpPr/>
          <p:nvPr/>
        </p:nvSpPr>
        <p:spPr>
          <a:xfrm>
            <a:off x="149143" y="2376377"/>
            <a:ext cx="2575719" cy="42215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FD964-D5D2-4E84-B04D-4653CAE2B009}"/>
              </a:ext>
            </a:extLst>
          </p:cNvPr>
          <p:cNvSpPr txBox="1"/>
          <p:nvPr/>
        </p:nvSpPr>
        <p:spPr>
          <a:xfrm>
            <a:off x="1074018" y="1966215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5F6E4-89A7-4944-96DD-5C7D92E084DB}"/>
              </a:ext>
            </a:extLst>
          </p:cNvPr>
          <p:cNvSpPr txBox="1"/>
          <p:nvPr/>
        </p:nvSpPr>
        <p:spPr>
          <a:xfrm>
            <a:off x="136913" y="3809277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61B191-0ECE-4568-ABF9-68CDEB8F2CEF}"/>
              </a:ext>
            </a:extLst>
          </p:cNvPr>
          <p:cNvSpPr txBox="1"/>
          <p:nvPr/>
        </p:nvSpPr>
        <p:spPr>
          <a:xfrm>
            <a:off x="149144" y="4025054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528D2-E50C-49C6-B9C4-3C7D589E7BB6}"/>
              </a:ext>
            </a:extLst>
          </p:cNvPr>
          <p:cNvSpPr txBox="1"/>
          <p:nvPr/>
        </p:nvSpPr>
        <p:spPr>
          <a:xfrm>
            <a:off x="126532" y="4394386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EBC33B88-3F12-45F2-9505-46978D21B7EC}"/>
              </a:ext>
            </a:extLst>
          </p:cNvPr>
          <p:cNvSpPr/>
          <p:nvPr/>
        </p:nvSpPr>
        <p:spPr>
          <a:xfrm>
            <a:off x="9048307" y="5226070"/>
            <a:ext cx="3025663" cy="1298242"/>
          </a:xfrm>
          <a:prstGeom prst="wedgeEllipseCallout">
            <a:avLst>
              <a:gd name="adj1" fmla="val -4885"/>
              <a:gd name="adj2" fmla="val -866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50DF4F-A043-45D7-9E42-D1B04170FE9E}"/>
              </a:ext>
            </a:extLst>
          </p:cNvPr>
          <p:cNvSpPr txBox="1"/>
          <p:nvPr/>
        </p:nvSpPr>
        <p:spPr>
          <a:xfrm>
            <a:off x="9269662" y="5412643"/>
            <a:ext cx="2922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</a:t>
            </a:r>
            <a:r>
              <a:rPr lang="fr-FR" dirty="0" err="1"/>
              <a:t>may</a:t>
            </a:r>
            <a:r>
              <a:rPr lang="fr-FR" dirty="0"/>
              <a:t> have FULL </a:t>
            </a:r>
            <a:r>
              <a:rPr lang="fr-FR" dirty="0" err="1"/>
              <a:t>objs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forgot</a:t>
            </a:r>
            <a:r>
              <a:rPr lang="fr-FR" dirty="0"/>
              <a:t>/</a:t>
            </a:r>
            <a:r>
              <a:rPr lang="fr-FR" dirty="0" err="1"/>
              <a:t>choosed</a:t>
            </a:r>
            <a:r>
              <a:rPr lang="fr-FR" dirty="0"/>
              <a:t> to export</a:t>
            </a:r>
          </a:p>
          <a:p>
            <a:r>
              <a:rPr lang="fr-FR" dirty="0" err="1"/>
              <a:t>only</a:t>
            </a:r>
            <a:r>
              <a:rPr lang="fr-FR" dirty="0"/>
              <a:t> partial projections</a:t>
            </a:r>
          </a:p>
        </p:txBody>
      </p:sp>
    </p:spTree>
    <p:extLst>
      <p:ext uri="{BB962C8B-B14F-4D97-AF65-F5344CB8AC3E}">
        <p14:creationId xmlns:p14="http://schemas.microsoft.com/office/powerpoint/2010/main" val="277062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687A-0EFC-4CB6-8A60-95A46F6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01738"/>
            <a:ext cx="11815970" cy="1325563"/>
          </a:xfrm>
        </p:spPr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… Code-</a:t>
            </a:r>
            <a:r>
              <a:rPr lang="fr-FR" dirty="0" err="1"/>
              <a:t>Generator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4A70E-98BE-41B9-9A90-AF279470784E}"/>
              </a:ext>
            </a:extLst>
          </p:cNvPr>
          <p:cNvSpPr txBox="1"/>
          <p:nvPr/>
        </p:nvSpPr>
        <p:spPr>
          <a:xfrm>
            <a:off x="4098622" y="1497753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&lt;?xml&gt;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D0E56BD-AB54-4084-B107-6D22E6C9CCE9}"/>
              </a:ext>
            </a:extLst>
          </p:cNvPr>
          <p:cNvSpPr/>
          <p:nvPr/>
        </p:nvSpPr>
        <p:spPr>
          <a:xfrm rot="5400000">
            <a:off x="6004449" y="155657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DB8B-FE24-48DC-9BBA-C66A79DAA7F1}"/>
              </a:ext>
            </a:extLst>
          </p:cNvPr>
          <p:cNvSpPr txBox="1"/>
          <p:nvPr/>
        </p:nvSpPr>
        <p:spPr>
          <a:xfrm>
            <a:off x="6686685" y="1497753"/>
            <a:ext cx="2202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xsd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r>
              <a:rPr lang="fr-FR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FBE2-AE61-4476-81B7-265A774864A0}"/>
              </a:ext>
            </a:extLst>
          </p:cNvPr>
          <p:cNvSpPr txBox="1"/>
          <p:nvPr/>
        </p:nvSpPr>
        <p:spPr>
          <a:xfrm>
            <a:off x="4098622" y="2347549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{ </a:t>
            </a:r>
            <a:r>
              <a:rPr lang="fr-FR" sz="3200" dirty="0" err="1"/>
              <a:t>json</a:t>
            </a:r>
            <a:r>
              <a:rPr lang="fr-FR" sz="3200" dirty="0"/>
              <a:t>}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C92BFEC-5876-4940-BE6B-6CFBB6D8024A}"/>
              </a:ext>
            </a:extLst>
          </p:cNvPr>
          <p:cNvSpPr/>
          <p:nvPr/>
        </p:nvSpPr>
        <p:spPr>
          <a:xfrm rot="5400000">
            <a:off x="6004449" y="2406367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1935B-B63C-409F-8F3E-E10E65C4048C}"/>
              </a:ext>
            </a:extLst>
          </p:cNvPr>
          <p:cNvSpPr txBox="1"/>
          <p:nvPr/>
        </p:nvSpPr>
        <p:spPr>
          <a:xfrm>
            <a:off x="6686685" y="2347549"/>
            <a:ext cx="5784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?? No standard</a:t>
            </a:r>
          </a:p>
          <a:p>
            <a:r>
              <a:rPr lang="fr-FR" sz="3200" dirty="0"/>
              <a:t>( </a:t>
            </a:r>
            <a:r>
              <a:rPr lang="fr-FR" sz="3200" dirty="0" err="1"/>
              <a:t>json-schema,OpenApi,Swagger</a:t>
            </a:r>
            <a:r>
              <a:rPr lang="fr-FR" sz="3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140BB-2597-46CE-8E8D-422019025A24}"/>
              </a:ext>
            </a:extLst>
          </p:cNvPr>
          <p:cNvSpPr txBox="1"/>
          <p:nvPr/>
        </p:nvSpPr>
        <p:spPr>
          <a:xfrm>
            <a:off x="4052240" y="3460147"/>
            <a:ext cx="82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CSV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10B793-4DD7-4A01-B533-040EC737F475}"/>
              </a:ext>
            </a:extLst>
          </p:cNvPr>
          <p:cNvSpPr/>
          <p:nvPr/>
        </p:nvSpPr>
        <p:spPr>
          <a:xfrm rot="5400000">
            <a:off x="5958067" y="351896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2226D-1685-4EA8-88AF-B44D9FAF7D6C}"/>
              </a:ext>
            </a:extLst>
          </p:cNvPr>
          <p:cNvSpPr txBox="1"/>
          <p:nvPr/>
        </p:nvSpPr>
        <p:spPr>
          <a:xfrm>
            <a:off x="6640303" y="3460147"/>
            <a:ext cx="536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Header line … </a:t>
            </a:r>
            <a:r>
              <a:rPr lang="fr-FR" sz="3200" dirty="0" err="1"/>
              <a:t>Tabular</a:t>
            </a:r>
            <a:r>
              <a:rPr lang="fr-FR" sz="3200" dirty="0"/>
              <a:t>, Not </a:t>
            </a:r>
            <a:r>
              <a:rPr lang="fr-FR" sz="3200" dirty="0" err="1"/>
              <a:t>tree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71529-A3AD-4B2B-9ACE-B56079599AA1}"/>
              </a:ext>
            </a:extLst>
          </p:cNvPr>
          <p:cNvSpPr txBox="1"/>
          <p:nvPr/>
        </p:nvSpPr>
        <p:spPr>
          <a:xfrm>
            <a:off x="4113683" y="5026157"/>
            <a:ext cx="95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Avro</a:t>
            </a:r>
            <a:endParaRPr lang="fr-FR" sz="3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391A73-3CE5-4734-A772-09024B0F682D}"/>
              </a:ext>
            </a:extLst>
          </p:cNvPr>
          <p:cNvSpPr/>
          <p:nvPr/>
        </p:nvSpPr>
        <p:spPr>
          <a:xfrm rot="5400000">
            <a:off x="5973128" y="5099636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2FD62-887E-4268-99F0-7A0BD4555A44}"/>
              </a:ext>
            </a:extLst>
          </p:cNvPr>
          <p:cNvSpPr txBox="1"/>
          <p:nvPr/>
        </p:nvSpPr>
        <p:spPr>
          <a:xfrm>
            <a:off x="6631929" y="5007947"/>
            <a:ext cx="5025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avsc</a:t>
            </a:r>
            <a:r>
              <a:rPr lang="fr-FR" sz="3200" dirty="0"/>
              <a:t>  : </a:t>
            </a:r>
            <a:r>
              <a:rPr lang="fr-FR" sz="3200" dirty="0" err="1"/>
              <a:t>Avro-Schema</a:t>
            </a:r>
            <a:r>
              <a:rPr lang="fr-FR" sz="3200" dirty="0"/>
              <a:t> (in </a:t>
            </a:r>
            <a:r>
              <a:rPr lang="fr-FR" sz="3200" dirty="0" err="1"/>
              <a:t>json</a:t>
            </a:r>
            <a:r>
              <a:rPr lang="fr-FR" sz="3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CCD3D-0170-4622-B141-6C9476754E32}"/>
              </a:ext>
            </a:extLst>
          </p:cNvPr>
          <p:cNvSpPr txBox="1"/>
          <p:nvPr/>
        </p:nvSpPr>
        <p:spPr>
          <a:xfrm>
            <a:off x="2667908" y="4531455"/>
            <a:ext cx="3025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Corba,RPC,XRD</a:t>
            </a:r>
            <a:r>
              <a:rPr lang="fr-FR" sz="3200" dirty="0"/>
              <a:t>,..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6AE6B-EB16-4919-BC77-16A2D8BF0A1F}"/>
              </a:ext>
            </a:extLst>
          </p:cNvPr>
          <p:cNvSpPr/>
          <p:nvPr/>
        </p:nvSpPr>
        <p:spPr>
          <a:xfrm rot="5400000">
            <a:off x="5978368" y="4623144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679E3-6122-4BD5-B612-EE69AA18A8B3}"/>
              </a:ext>
            </a:extLst>
          </p:cNvPr>
          <p:cNvSpPr txBox="1"/>
          <p:nvPr/>
        </p:nvSpPr>
        <p:spPr>
          <a:xfrm>
            <a:off x="6637169" y="4531455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7FBC9-8097-43F0-90D3-DFAE3B5CCBD6}"/>
              </a:ext>
            </a:extLst>
          </p:cNvPr>
          <p:cNvSpPr txBox="1"/>
          <p:nvPr/>
        </p:nvSpPr>
        <p:spPr>
          <a:xfrm>
            <a:off x="4107059" y="5460672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Thrift</a:t>
            </a:r>
            <a:endParaRPr lang="fr-FR" sz="32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E191D8A-D8D6-487C-A8E7-3A29E6C030FB}"/>
              </a:ext>
            </a:extLst>
          </p:cNvPr>
          <p:cNvSpPr/>
          <p:nvPr/>
        </p:nvSpPr>
        <p:spPr>
          <a:xfrm rot="5400000">
            <a:off x="5966504" y="553415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E6B74-A387-44A9-A61A-1E189446AC6C}"/>
              </a:ext>
            </a:extLst>
          </p:cNvPr>
          <p:cNvSpPr txBox="1"/>
          <p:nvPr/>
        </p:nvSpPr>
        <p:spPr>
          <a:xfrm>
            <a:off x="6625305" y="5442462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r>
              <a:rPr lang="fr-FR" sz="3200" dirty="0"/>
              <a:t> : </a:t>
            </a:r>
            <a:r>
              <a:rPr lang="fr-FR" sz="3200" dirty="0" err="1"/>
              <a:t>Thrift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76C2-BF6D-491D-9645-3AEA64BF843B}"/>
              </a:ext>
            </a:extLst>
          </p:cNvPr>
          <p:cNvSpPr txBox="1"/>
          <p:nvPr/>
        </p:nvSpPr>
        <p:spPr>
          <a:xfrm>
            <a:off x="2955344" y="5908940"/>
            <a:ext cx="258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Protobuf,gRPC</a:t>
            </a:r>
            <a:endParaRPr lang="fr-FR" sz="3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E0FD1A-52EE-462A-BD28-F54D1B3197F4}"/>
              </a:ext>
            </a:extLst>
          </p:cNvPr>
          <p:cNvSpPr/>
          <p:nvPr/>
        </p:nvSpPr>
        <p:spPr>
          <a:xfrm rot="5400000">
            <a:off x="5964845" y="601588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CF3CE-15A7-46CF-BD1C-3768D96B9869}"/>
              </a:ext>
            </a:extLst>
          </p:cNvPr>
          <p:cNvSpPr txBox="1"/>
          <p:nvPr/>
        </p:nvSpPr>
        <p:spPr>
          <a:xfrm>
            <a:off x="6623646" y="5924196"/>
            <a:ext cx="4470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.proto : </a:t>
            </a:r>
            <a:r>
              <a:rPr lang="fr-FR" sz="3200" dirty="0" err="1"/>
              <a:t>Protobuf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DFF5FF7-25A6-4702-B488-CD9C7E1B6915}"/>
              </a:ext>
            </a:extLst>
          </p:cNvPr>
          <p:cNvSpPr/>
          <p:nvPr/>
        </p:nvSpPr>
        <p:spPr>
          <a:xfrm>
            <a:off x="2647290" y="1653478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2A90D68-4DFB-4A1D-B56F-C468AC42FD9A}"/>
              </a:ext>
            </a:extLst>
          </p:cNvPr>
          <p:cNvSpPr/>
          <p:nvPr/>
        </p:nvSpPr>
        <p:spPr>
          <a:xfrm>
            <a:off x="2629787" y="4252499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31E5A-5631-4DE7-BABB-13D5DB864062}"/>
              </a:ext>
            </a:extLst>
          </p:cNvPr>
          <p:cNvSpPr txBox="1"/>
          <p:nvPr/>
        </p:nvSpPr>
        <p:spPr>
          <a:xfrm>
            <a:off x="106681" y="2055161"/>
            <a:ext cx="270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Text</a:t>
            </a:r>
            <a:endParaRPr lang="fr-FR" sz="2400" b="1" dirty="0"/>
          </a:p>
          <a:p>
            <a:r>
              <a:rPr lang="fr-FR" sz="2400" dirty="0"/>
              <a:t>(No code </a:t>
            </a:r>
            <a:r>
              <a:rPr lang="fr-FR" sz="2400" dirty="0" err="1"/>
              <a:t>generator</a:t>
            </a:r>
            <a:r>
              <a:rPr lang="fr-FR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D140-4B24-4D67-959C-BA836C4CE1D4}"/>
              </a:ext>
            </a:extLst>
          </p:cNvPr>
          <p:cNvSpPr txBox="1"/>
          <p:nvPr/>
        </p:nvSpPr>
        <p:spPr>
          <a:xfrm>
            <a:off x="60224" y="4577878"/>
            <a:ext cx="2307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Binary</a:t>
            </a:r>
            <a:endParaRPr lang="fr-FR" sz="2400" b="1" dirty="0"/>
          </a:p>
          <a:p>
            <a:r>
              <a:rPr lang="fr-FR" sz="2400" dirty="0"/>
              <a:t>+ code </a:t>
            </a:r>
            <a:r>
              <a:rPr lang="fr-FR" sz="2400" dirty="0" err="1"/>
              <a:t>generator</a:t>
            </a:r>
            <a:br>
              <a:rPr lang="fr-FR" sz="2400" dirty="0"/>
            </a:br>
            <a:r>
              <a:rPr lang="fr-FR" sz="2400" dirty="0"/>
              <a:t>   per-langage</a:t>
            </a:r>
          </a:p>
        </p:txBody>
      </p:sp>
    </p:spTree>
    <p:extLst>
      <p:ext uri="{BB962C8B-B14F-4D97-AF65-F5344CB8AC3E}">
        <p14:creationId xmlns:p14="http://schemas.microsoft.com/office/powerpoint/2010/main" val="30401158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E80C-2B9F-462D-AE0B-7431B3F4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(</a:t>
            </a:r>
            <a:r>
              <a:rPr lang="fr-FR" dirty="0" err="1"/>
              <a:t>useless</a:t>
            </a:r>
            <a:r>
              <a:rPr lang="fr-FR" dirty="0"/>
              <a:t>) </a:t>
            </a:r>
            <a:r>
              <a:rPr lang="fr-FR" dirty="0" err="1"/>
              <a:t>detailed</a:t>
            </a:r>
            <a:r>
              <a:rPr lang="fr-FR" dirty="0"/>
              <a:t> DTO</a:t>
            </a:r>
            <a:br>
              <a:rPr lang="fr-FR" dirty="0"/>
            </a:br>
            <a:r>
              <a:rPr lang="fr-FR" dirty="0"/>
              <a:t>…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1+N JDBC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EFACEF-9834-45B2-AAAB-B8FB9981B72D}"/>
              </a:ext>
            </a:extLst>
          </p:cNvPr>
          <p:cNvSpPr/>
          <p:nvPr/>
        </p:nvSpPr>
        <p:spPr>
          <a:xfrm>
            <a:off x="2982066" y="3427099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FC39C7-4485-4EE0-9BF5-9E966D83CEF7}"/>
              </a:ext>
            </a:extLst>
          </p:cNvPr>
          <p:cNvSpPr/>
          <p:nvPr/>
        </p:nvSpPr>
        <p:spPr>
          <a:xfrm rot="10800000">
            <a:off x="2947853" y="3574315"/>
            <a:ext cx="1648047" cy="117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4DFF9-76BA-4AEF-88A2-40B092DA009A}"/>
              </a:ext>
            </a:extLst>
          </p:cNvPr>
          <p:cNvSpPr txBox="1"/>
          <p:nvPr/>
        </p:nvSpPr>
        <p:spPr>
          <a:xfrm>
            <a:off x="2844579" y="2641373"/>
            <a:ext cx="186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 </a:t>
            </a:r>
          </a:p>
          <a:p>
            <a:r>
              <a:rPr lang="fr-FR" dirty="0"/>
              <a:t>GET /api/..info1/..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CCEA116F-8EA0-427A-9DDD-CEFABDD2E09F}"/>
              </a:ext>
            </a:extLst>
          </p:cNvPr>
          <p:cNvSpPr/>
          <p:nvPr/>
        </p:nvSpPr>
        <p:spPr>
          <a:xfrm rot="5400000">
            <a:off x="5568092" y="3456832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1D396-6D3A-4F16-A9B2-C60E6B016E78}"/>
              </a:ext>
            </a:extLst>
          </p:cNvPr>
          <p:cNvSpPr txBox="1"/>
          <p:nvPr/>
        </p:nvSpPr>
        <p:spPr>
          <a:xfrm>
            <a:off x="9074522" y="2239199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 …Info &gt;</a:t>
            </a:r>
          </a:p>
          <a:p>
            <a:r>
              <a:rPr lang="fr-FR" dirty="0"/>
              <a:t>[  {obj1},  {obj2}, …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51FE6-0F78-40E7-B5CA-510A9A2C5E74}"/>
              </a:ext>
            </a:extLst>
          </p:cNvPr>
          <p:cNvSpPr txBox="1"/>
          <p:nvPr/>
        </p:nvSpPr>
        <p:spPr>
          <a:xfrm>
            <a:off x="6023762" y="3432782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1600EA-C701-4555-A61E-6C7CC808F9AF}"/>
              </a:ext>
            </a:extLst>
          </p:cNvPr>
          <p:cNvSpPr/>
          <p:nvPr/>
        </p:nvSpPr>
        <p:spPr>
          <a:xfrm>
            <a:off x="8845842" y="38063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02743C-3CE3-46EC-92AE-ACE4869664F9}"/>
              </a:ext>
            </a:extLst>
          </p:cNvPr>
          <p:cNvSpPr/>
          <p:nvPr/>
        </p:nvSpPr>
        <p:spPr>
          <a:xfrm rot="10800000">
            <a:off x="8998242" y="39587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509A-98BD-4AE2-8929-335B53764909}"/>
              </a:ext>
            </a:extLst>
          </p:cNvPr>
          <p:cNvSpPr txBox="1"/>
          <p:nvPr/>
        </p:nvSpPr>
        <p:spPr>
          <a:xfrm>
            <a:off x="8979902" y="3435982"/>
            <a:ext cx="22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select detail..obj1.id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250CD-F260-4AE3-A249-87AEC3E0B98F}"/>
              </a:ext>
            </a:extLst>
          </p:cNvPr>
          <p:cNvSpPr txBox="1"/>
          <p:nvPr/>
        </p:nvSpPr>
        <p:spPr>
          <a:xfrm>
            <a:off x="5250302" y="246929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1F0E3-D7E5-4EB1-ABBB-90C7E3DE4087}"/>
              </a:ext>
            </a:extLst>
          </p:cNvPr>
          <p:cNvSpPr txBox="1"/>
          <p:nvPr/>
        </p:nvSpPr>
        <p:spPr>
          <a:xfrm>
            <a:off x="6023762" y="391250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E21F21BC-420E-4D1B-8C04-BFEEE4D2404B}"/>
              </a:ext>
            </a:extLst>
          </p:cNvPr>
          <p:cNvSpPr/>
          <p:nvPr/>
        </p:nvSpPr>
        <p:spPr>
          <a:xfrm rot="5400000">
            <a:off x="5568092" y="4453791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1D10E-D5A9-461E-9218-E59BBC4E0F6E}"/>
              </a:ext>
            </a:extLst>
          </p:cNvPr>
          <p:cNvSpPr txBox="1"/>
          <p:nvPr/>
        </p:nvSpPr>
        <p:spPr>
          <a:xfrm>
            <a:off x="6023762" y="4586570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680CA1-9683-45E7-87BE-7B4A4C35A9AD}"/>
              </a:ext>
            </a:extLst>
          </p:cNvPr>
          <p:cNvSpPr/>
          <p:nvPr/>
        </p:nvSpPr>
        <p:spPr>
          <a:xfrm>
            <a:off x="8845841" y="47494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1F9D58-BAEA-474E-BFF1-3C8C97B36EE9}"/>
              </a:ext>
            </a:extLst>
          </p:cNvPr>
          <p:cNvSpPr/>
          <p:nvPr/>
        </p:nvSpPr>
        <p:spPr>
          <a:xfrm rot="10800000">
            <a:off x="8998241" y="49018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4BE54-C794-4CF1-BC70-5D48356A2C6B}"/>
              </a:ext>
            </a:extLst>
          </p:cNvPr>
          <p:cNvSpPr txBox="1"/>
          <p:nvPr/>
        </p:nvSpPr>
        <p:spPr>
          <a:xfrm>
            <a:off x="8998240" y="4436230"/>
            <a:ext cx="229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select </a:t>
            </a:r>
            <a:r>
              <a:rPr lang="fr-FR" dirty="0" err="1"/>
              <a:t>detail</a:t>
            </a:r>
            <a:r>
              <a:rPr lang="fr-FR" dirty="0"/>
              <a:t> ..obj2.id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1B89F-DD36-493B-B0A5-1804B0195EB4}"/>
              </a:ext>
            </a:extLst>
          </p:cNvPr>
          <p:cNvSpPr txBox="1"/>
          <p:nvPr/>
        </p:nvSpPr>
        <p:spPr>
          <a:xfrm>
            <a:off x="6374637" y="50959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A58C95D6-5C75-4A9C-90F3-B748CF3ABF32}"/>
              </a:ext>
            </a:extLst>
          </p:cNvPr>
          <p:cNvSpPr/>
          <p:nvPr/>
        </p:nvSpPr>
        <p:spPr>
          <a:xfrm rot="5400000">
            <a:off x="5713109" y="4934828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256C836-A548-4E24-BA0B-74B9B30113C9}"/>
              </a:ext>
            </a:extLst>
          </p:cNvPr>
          <p:cNvSpPr/>
          <p:nvPr/>
        </p:nvSpPr>
        <p:spPr>
          <a:xfrm rot="5400000">
            <a:off x="5713109" y="530468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D7F5CF1-1477-4005-AFC6-6856C6799B46}"/>
              </a:ext>
            </a:extLst>
          </p:cNvPr>
          <p:cNvSpPr/>
          <p:nvPr/>
        </p:nvSpPr>
        <p:spPr>
          <a:xfrm rot="5400000">
            <a:off x="5549754" y="5924817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AD7A5-0263-48BD-804F-F0DC5E5046CD}"/>
              </a:ext>
            </a:extLst>
          </p:cNvPr>
          <p:cNvSpPr txBox="1"/>
          <p:nvPr/>
        </p:nvSpPr>
        <p:spPr>
          <a:xfrm>
            <a:off x="6005424" y="6057596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69E3875-A3B9-459D-A399-82029F1B83FB}"/>
              </a:ext>
            </a:extLst>
          </p:cNvPr>
          <p:cNvSpPr/>
          <p:nvPr/>
        </p:nvSpPr>
        <p:spPr>
          <a:xfrm>
            <a:off x="8827503" y="62205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3AFD86-976C-4B8D-A5BF-C6351221D4C8}"/>
              </a:ext>
            </a:extLst>
          </p:cNvPr>
          <p:cNvSpPr/>
          <p:nvPr/>
        </p:nvSpPr>
        <p:spPr>
          <a:xfrm rot="10800000">
            <a:off x="8979903" y="63729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AC4F23F5-9E0C-4389-A5BC-6B7C9425FB65}"/>
              </a:ext>
            </a:extLst>
          </p:cNvPr>
          <p:cNvSpPr/>
          <p:nvPr/>
        </p:nvSpPr>
        <p:spPr>
          <a:xfrm>
            <a:off x="11350586" y="3934315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C6F84F-F44F-4F29-BF83-C7440E968133}"/>
              </a:ext>
            </a:extLst>
          </p:cNvPr>
          <p:cNvSpPr/>
          <p:nvPr/>
        </p:nvSpPr>
        <p:spPr>
          <a:xfrm>
            <a:off x="5264024" y="2268995"/>
            <a:ext cx="3486125" cy="42901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B5068-4F5F-4E7F-A274-98DB3269F7AE}"/>
              </a:ext>
            </a:extLst>
          </p:cNvPr>
          <p:cNvSpPr txBox="1"/>
          <p:nvPr/>
        </p:nvSpPr>
        <p:spPr>
          <a:xfrm>
            <a:off x="6433114" y="1875929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02C05C-9FB7-4B74-B8AC-046217030107}"/>
              </a:ext>
            </a:extLst>
          </p:cNvPr>
          <p:cNvSpPr/>
          <p:nvPr/>
        </p:nvSpPr>
        <p:spPr>
          <a:xfrm>
            <a:off x="810821" y="3216594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1E2F3-ACF5-4C73-8DAC-D1DBDDE5FB7C}"/>
              </a:ext>
            </a:extLst>
          </p:cNvPr>
          <p:cNvSpPr txBox="1"/>
          <p:nvPr/>
        </p:nvSpPr>
        <p:spPr>
          <a:xfrm>
            <a:off x="828974" y="279062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578D6-837E-4750-B03F-FADF70CBB9BD}"/>
              </a:ext>
            </a:extLst>
          </p:cNvPr>
          <p:cNvSpPr txBox="1"/>
          <p:nvPr/>
        </p:nvSpPr>
        <p:spPr>
          <a:xfrm>
            <a:off x="798590" y="3478551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8C09A-8E50-4378-8D7B-F26059AE0A7B}"/>
              </a:ext>
            </a:extLst>
          </p:cNvPr>
          <p:cNvSpPr txBox="1"/>
          <p:nvPr/>
        </p:nvSpPr>
        <p:spPr>
          <a:xfrm>
            <a:off x="810821" y="3694328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E4F72-591E-4448-A992-C6903DB17AD8}"/>
              </a:ext>
            </a:extLst>
          </p:cNvPr>
          <p:cNvSpPr txBox="1"/>
          <p:nvPr/>
        </p:nvSpPr>
        <p:spPr>
          <a:xfrm>
            <a:off x="788209" y="4063660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DD0D9ED8-2654-4A61-9FB2-26F7D72541C7}"/>
              </a:ext>
            </a:extLst>
          </p:cNvPr>
          <p:cNvSpPr/>
          <p:nvPr/>
        </p:nvSpPr>
        <p:spPr>
          <a:xfrm>
            <a:off x="774997" y="5025628"/>
            <a:ext cx="3025663" cy="986327"/>
          </a:xfrm>
          <a:prstGeom prst="wedgeEllipseCallout">
            <a:avLst>
              <a:gd name="adj1" fmla="val 29027"/>
              <a:gd name="adj2" fmla="val -9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621DF-ECCD-4906-969E-488A71776C0A}"/>
              </a:ext>
            </a:extLst>
          </p:cNvPr>
          <p:cNvSpPr txBox="1"/>
          <p:nvPr/>
        </p:nvSpPr>
        <p:spPr>
          <a:xfrm>
            <a:off x="924601" y="5175116"/>
            <a:ext cx="276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all </a:t>
            </a:r>
          </a:p>
          <a:p>
            <a:r>
              <a:rPr lang="fr-FR" dirty="0"/>
              <a:t>data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1A456A-FDCF-4AA5-9646-8A2C0B66DFB5}"/>
              </a:ext>
            </a:extLst>
          </p:cNvPr>
          <p:cNvSpPr txBox="1"/>
          <p:nvPr/>
        </p:nvSpPr>
        <p:spPr>
          <a:xfrm>
            <a:off x="8953452" y="5872930"/>
            <a:ext cx="23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select </a:t>
            </a:r>
            <a:r>
              <a:rPr lang="fr-FR" dirty="0" err="1"/>
              <a:t>detail</a:t>
            </a:r>
            <a:r>
              <a:rPr lang="fr-FR" dirty="0"/>
              <a:t> ..obj2.in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3C22267-B6A8-49E3-91DA-88871B9B6508}"/>
              </a:ext>
            </a:extLst>
          </p:cNvPr>
          <p:cNvSpPr/>
          <p:nvPr/>
        </p:nvSpPr>
        <p:spPr>
          <a:xfrm>
            <a:off x="8845841" y="28458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69FD694-0044-44A6-8640-944FECFDBDB3}"/>
              </a:ext>
            </a:extLst>
          </p:cNvPr>
          <p:cNvSpPr/>
          <p:nvPr/>
        </p:nvSpPr>
        <p:spPr>
          <a:xfrm rot="10800000">
            <a:off x="8998241" y="29982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356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1E61-B59B-4845-A216-0141F52F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By-Passing « </a:t>
            </a:r>
            <a:r>
              <a:rPr lang="fr-FR" dirty="0" err="1"/>
              <a:t>Query</a:t>
            </a:r>
            <a:r>
              <a:rPr lang="fr-FR" dirty="0"/>
              <a:t> » « </a:t>
            </a:r>
            <a:r>
              <a:rPr lang="fr-FR" dirty="0" err="1"/>
              <a:t>Entity</a:t>
            </a:r>
            <a:r>
              <a:rPr lang="fr-FR" dirty="0"/>
              <a:t> » </a:t>
            </a:r>
            <a:r>
              <a:rPr lang="fr-FR" dirty="0" err="1"/>
              <a:t>then</a:t>
            </a:r>
            <a:r>
              <a:rPr lang="fr-FR" dirty="0"/>
              <a:t> to « DTO »</a:t>
            </a:r>
            <a:br>
              <a:rPr lang="fr-FR" dirty="0"/>
            </a:br>
            <a:r>
              <a:rPr lang="fr-FR" dirty="0"/>
              <a:t>… direct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JOINs</a:t>
            </a:r>
            <a:r>
              <a:rPr lang="fr-FR" dirty="0"/>
              <a:t> to </a:t>
            </a:r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01202-AE11-42D4-80F4-F7EB1FDD8ABE}"/>
              </a:ext>
            </a:extLst>
          </p:cNvPr>
          <p:cNvSpPr txBox="1"/>
          <p:nvPr/>
        </p:nvSpPr>
        <p:spPr>
          <a:xfrm>
            <a:off x="919716" y="2509283"/>
            <a:ext cx="101913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Every</a:t>
            </a:r>
            <a:r>
              <a:rPr lang="fr-FR" sz="3200" dirty="0"/>
              <a:t> application has a central « </a:t>
            </a:r>
            <a:r>
              <a:rPr lang="fr-FR" sz="3200" dirty="0" err="1"/>
              <a:t>Search</a:t>
            </a:r>
            <a:r>
              <a:rPr lang="fr-FR" sz="3200" dirty="0"/>
              <a:t> screen »</a:t>
            </a:r>
          </a:p>
          <a:p>
            <a:endParaRPr lang="fr-FR" sz="3200" dirty="0"/>
          </a:p>
          <a:p>
            <a:r>
              <a:rPr lang="fr-FR" sz="3200" dirty="0" err="1"/>
              <a:t>Such</a:t>
            </a:r>
            <a:r>
              <a:rPr lang="fr-FR" sz="3200" dirty="0"/>
              <a:t> API must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highly</a:t>
            </a:r>
            <a:r>
              <a:rPr lang="fr-FR" sz="3200" dirty="0"/>
              <a:t> </a:t>
            </a:r>
            <a:r>
              <a:rPr lang="fr-FR" sz="3200" dirty="0" err="1"/>
              <a:t>optimized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Worth for back to the basics: « JPA QL » or plain </a:t>
            </a:r>
            <a:r>
              <a:rPr lang="fr-FR" sz="3200" dirty="0" err="1"/>
              <a:t>old</a:t>
            </a:r>
            <a:r>
              <a:rPr lang="fr-FR" sz="3200" dirty="0"/>
              <a:t> « </a:t>
            </a:r>
            <a:r>
              <a:rPr lang="fr-FR" sz="3200" dirty="0" err="1"/>
              <a:t>Jdbc</a:t>
            </a:r>
            <a:r>
              <a:rPr lang="fr-FR" sz="3200" dirty="0"/>
              <a:t> »</a:t>
            </a:r>
          </a:p>
          <a:p>
            <a:endParaRPr lang="fr-FR" sz="3200" dirty="0"/>
          </a:p>
          <a:p>
            <a:r>
              <a:rPr lang="fr-FR" sz="3200" dirty="0"/>
              <a:t>Do not </a:t>
            </a:r>
            <a:r>
              <a:rPr lang="fr-FR" sz="3200" dirty="0" err="1"/>
              <a:t>optimize</a:t>
            </a:r>
            <a:r>
              <a:rPr lang="fr-FR" sz="3200" dirty="0"/>
              <a:t> all apis in JDBC for maintenance/</a:t>
            </a:r>
            <a:r>
              <a:rPr lang="fr-FR" sz="3200" dirty="0" err="1"/>
              <a:t>evolutivity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81656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E1E00-CE94-4F9F-B5E3-D0F07B8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394"/>
            <a:ext cx="12073270" cy="358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37397-8128-490B-BC61-C76836F348CE}"/>
              </a:ext>
            </a:extLst>
          </p:cNvPr>
          <p:cNvSpPr txBox="1"/>
          <p:nvPr/>
        </p:nvSpPr>
        <p:spPr>
          <a:xfrm>
            <a:off x="2440170" y="4721754"/>
            <a:ext cx="7782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p.id, p.field1, p.field2,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p.ref_id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ref.field1, ref.field2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direct_source_entity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CROSS JOIN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direct_reference_entity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ref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WHERE p.ref_id=ref_.id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and p.field1 like ?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BBBB-BF6F-4692-8DC7-791F1A7C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Direct JPA QL to DTO</a:t>
            </a:r>
            <a:br>
              <a:rPr lang="fr-FR" dirty="0"/>
            </a:br>
            <a:r>
              <a:rPr lang="fr-FR" dirty="0"/>
              <a:t>(or </a:t>
            </a:r>
            <a:r>
              <a:rPr lang="fr-FR" dirty="0" err="1"/>
              <a:t>even</a:t>
            </a:r>
            <a:r>
              <a:rPr lang="fr-FR" dirty="0"/>
              <a:t> Native SQL to DTO 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A8BB34-478D-43E4-A2FD-9EFB5224CFD6}"/>
              </a:ext>
            </a:extLst>
          </p:cNvPr>
          <p:cNvSpPr/>
          <p:nvPr/>
        </p:nvSpPr>
        <p:spPr>
          <a:xfrm>
            <a:off x="1212112" y="5263116"/>
            <a:ext cx="499730" cy="519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51C03-1A90-4809-9FF7-80538B02C6BF}"/>
              </a:ext>
            </a:extLst>
          </p:cNvPr>
          <p:cNvSpPr txBox="1"/>
          <p:nvPr/>
        </p:nvSpPr>
        <p:spPr>
          <a:xfrm>
            <a:off x="364458" y="4957711"/>
            <a:ext cx="14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SQL </a:t>
            </a:r>
            <a:r>
              <a:rPr lang="fr-FR" dirty="0" err="1"/>
              <a:t>request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51555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27CB-7EDA-4893-A103-63C4A8D5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17" y="179193"/>
            <a:ext cx="11112795" cy="138393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GraphQL</a:t>
            </a:r>
            <a:br>
              <a:rPr lang="fr-FR" dirty="0"/>
            </a:b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on client – </a:t>
            </a:r>
            <a:r>
              <a:rPr lang="fr-FR" dirty="0" err="1"/>
              <a:t>Answer</a:t>
            </a:r>
            <a:r>
              <a:rPr lang="fr-FR" dirty="0"/>
              <a:t> exact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pic>
        <p:nvPicPr>
          <p:cNvPr id="4" name="Picture 2" descr="GraphQL | A query language for your API">
            <a:extLst>
              <a:ext uri="{FF2B5EF4-FFF2-40B4-BE49-F238E27FC236}">
                <a16:creationId xmlns:a16="http://schemas.microsoft.com/office/drawing/2014/main" id="{82803C29-A724-4A11-AE9A-3FDEDAAB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2" y="1517043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00561-AC20-4546-9AF2-774B1DF8EBBD}"/>
              </a:ext>
            </a:extLst>
          </p:cNvPr>
          <p:cNvSpPr/>
          <p:nvPr/>
        </p:nvSpPr>
        <p:spPr>
          <a:xfrm>
            <a:off x="7947837" y="3258879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044F-2DE0-4D0D-9C98-3AC6ACDC8A2B}"/>
              </a:ext>
            </a:extLst>
          </p:cNvPr>
          <p:cNvSpPr txBox="1"/>
          <p:nvPr/>
        </p:nvSpPr>
        <p:spPr>
          <a:xfrm>
            <a:off x="8071521" y="2834835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Server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14E801-470B-46FF-A81D-81F1A314ED26}"/>
              </a:ext>
            </a:extLst>
          </p:cNvPr>
          <p:cNvSpPr/>
          <p:nvPr/>
        </p:nvSpPr>
        <p:spPr>
          <a:xfrm>
            <a:off x="3564687" y="3699798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8F9E07-AC34-4BEF-BD65-ED9920721D42}"/>
              </a:ext>
            </a:extLst>
          </p:cNvPr>
          <p:cNvSpPr/>
          <p:nvPr/>
        </p:nvSpPr>
        <p:spPr>
          <a:xfrm rot="10800000">
            <a:off x="3613090" y="4040100"/>
            <a:ext cx="3876515" cy="40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7B1A4EF-7F4C-4C04-8BD7-BB0CB2086067}"/>
              </a:ext>
            </a:extLst>
          </p:cNvPr>
          <p:cNvSpPr/>
          <p:nvPr/>
        </p:nvSpPr>
        <p:spPr>
          <a:xfrm>
            <a:off x="11005028" y="3939632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BBCB-BAB2-4B28-9472-4ECDFE066956}"/>
              </a:ext>
            </a:extLst>
          </p:cNvPr>
          <p:cNvSpPr/>
          <p:nvPr/>
        </p:nvSpPr>
        <p:spPr>
          <a:xfrm>
            <a:off x="923260" y="3204167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3F711-E68E-42D8-BAD2-D9DF182F6784}"/>
              </a:ext>
            </a:extLst>
          </p:cNvPr>
          <p:cNvSpPr txBox="1"/>
          <p:nvPr/>
        </p:nvSpPr>
        <p:spPr>
          <a:xfrm>
            <a:off x="1046944" y="2779900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4774-DF7F-455D-ABEE-7399664B6596}"/>
              </a:ext>
            </a:extLst>
          </p:cNvPr>
          <p:cNvSpPr txBox="1"/>
          <p:nvPr/>
        </p:nvSpPr>
        <p:spPr>
          <a:xfrm>
            <a:off x="3413170" y="4499722"/>
            <a:ext cx="3692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data: [ {view-obj1}, {view-obj2}..</a:t>
            </a:r>
          </a:p>
          <a:p>
            <a:r>
              <a:rPr lang="fr-FR" dirty="0"/>
              <a:t>                      {</a:t>
            </a:r>
            <a:r>
              <a:rPr lang="fr-FR" dirty="0" err="1"/>
              <a:t>view-objN</a:t>
            </a:r>
            <a:r>
              <a:rPr lang="fr-FR" dirty="0"/>
              <a:t>}],</a:t>
            </a:r>
          </a:p>
          <a:p>
            <a:r>
              <a:rPr lang="fr-FR" dirty="0"/>
              <a:t>           message:  </a:t>
            </a:r>
            <a:r>
              <a:rPr lang="fr-FR" dirty="0" err="1"/>
              <a:t>null</a:t>
            </a:r>
            <a:r>
              <a:rPr lang="fr-FR" dirty="0"/>
              <a:t>, </a:t>
            </a:r>
            <a:r>
              <a:rPr lang="fr-FR" dirty="0" err="1"/>
              <a:t>error</a:t>
            </a:r>
            <a:r>
              <a:rPr lang="fr-FR" dirty="0"/>
              <a:t>: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  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4EA08-9F6A-4685-A54B-32B999A20DF3}"/>
              </a:ext>
            </a:extLst>
          </p:cNvPr>
          <p:cNvSpPr txBox="1"/>
          <p:nvPr/>
        </p:nvSpPr>
        <p:spPr>
          <a:xfrm>
            <a:off x="3413170" y="2283730"/>
            <a:ext cx="4227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</a:t>
            </a:r>
            <a:r>
              <a:rPr lang="fr-FR" dirty="0" err="1"/>
              <a:t>request</a:t>
            </a:r>
            <a:r>
              <a:rPr lang="fr-FR" dirty="0"/>
              <a:t>: « </a:t>
            </a:r>
          </a:p>
          <a:p>
            <a:r>
              <a:rPr lang="fr-FR" dirty="0"/>
              <a:t>                              { </a:t>
            </a:r>
            <a:r>
              <a:rPr lang="fr-FR" dirty="0" err="1"/>
              <a:t>view-obj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}</a:t>
            </a:r>
          </a:p>
          <a:p>
            <a:r>
              <a:rPr lang="fr-FR" dirty="0"/>
              <a:t>                         »</a:t>
            </a:r>
          </a:p>
          <a:p>
            <a:r>
              <a:rPr lang="fr-FR" dirty="0"/>
              <a:t>       }</a:t>
            </a:r>
          </a:p>
        </p:txBody>
      </p:sp>
    </p:spTree>
    <p:extLst>
      <p:ext uri="{BB962C8B-B14F-4D97-AF65-F5344CB8AC3E}">
        <p14:creationId xmlns:p14="http://schemas.microsoft.com/office/powerpoint/2010/main" val="37907948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3E0-935F-4C22-9B64-45347BF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04" y="-18421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Main </a:t>
            </a:r>
            <a:r>
              <a:rPr lang="fr-FR" dirty="0" err="1"/>
              <a:t>Features</a:t>
            </a:r>
            <a:r>
              <a:rPr lang="fr-FR" dirty="0"/>
              <a:t> &amp; </a:t>
            </a:r>
            <a:r>
              <a:rPr lang="fr-FR" dirty="0" err="1"/>
              <a:t>Benefits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5A85-D70E-4B72-99A0-CEF8D4189189}"/>
              </a:ext>
            </a:extLst>
          </p:cNvPr>
          <p:cNvSpPr txBox="1"/>
          <p:nvPr/>
        </p:nvSpPr>
        <p:spPr>
          <a:xfrm>
            <a:off x="2783715" y="1218493"/>
            <a:ext cx="6624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b="1" dirty="0" err="1"/>
              <a:t>RootQuery</a:t>
            </a:r>
            <a:r>
              <a:rPr lang="fr-FR" sz="2400" dirty="0"/>
              <a:t>       … ~ http GET + </a:t>
            </a:r>
            <a:r>
              <a:rPr lang="fr-FR" sz="2400" dirty="0" err="1"/>
              <a:t>swagger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Strongly</a:t>
            </a:r>
            <a:r>
              <a:rPr lang="fr-FR" sz="2400" dirty="0"/>
              <a:t> </a:t>
            </a:r>
            <a:r>
              <a:rPr lang="fr-FR" sz="2400" dirty="0" err="1"/>
              <a:t>Typed</a:t>
            </a:r>
            <a:r>
              <a:rPr lang="fr-FR" sz="2400" dirty="0"/>
              <a:t> </a:t>
            </a:r>
            <a:r>
              <a:rPr lang="fr-FR" sz="2400" dirty="0" err="1"/>
              <a:t>schema</a:t>
            </a:r>
            <a:r>
              <a:rPr lang="fr-FR" sz="2400" dirty="0"/>
              <a:t> + </a:t>
            </a:r>
            <a:r>
              <a:rPr lang="fr-FR" sz="2400" dirty="0" err="1"/>
              <a:t>documented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discovery</a:t>
            </a:r>
            <a:r>
              <a:rPr lang="fr-FR" sz="2400" dirty="0"/>
              <a:t> by introspection (</a:t>
            </a:r>
            <a:r>
              <a:rPr lang="fr-FR" sz="2400" dirty="0" err="1"/>
              <a:t>metadata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Graphiql</a:t>
            </a:r>
            <a:r>
              <a:rPr lang="fr-FR" sz="2400" dirty="0"/>
              <a:t> browser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Mutations</a:t>
            </a:r>
            <a:r>
              <a:rPr lang="fr-FR" sz="2400" dirty="0"/>
              <a:t>       … ~ http POST/PUT/DELETE actions</a:t>
            </a:r>
          </a:p>
          <a:p>
            <a:pPr marL="285750" indent="-285750">
              <a:buFontTx/>
              <a:buChar char="-"/>
            </a:pPr>
            <a:r>
              <a:rPr lang="fr-FR" sz="2400" b="1" dirty="0" err="1"/>
              <a:t>Subscriptions</a:t>
            </a:r>
            <a:r>
              <a:rPr lang="fr-FR" sz="2400" dirty="0"/>
              <a:t>  … ~ Web socket to </a:t>
            </a:r>
            <a:r>
              <a:rPr lang="fr-FR" sz="2400" dirty="0" err="1"/>
              <a:t>subscribe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4805-50F9-480E-AA5E-E2B8200AC427}"/>
              </a:ext>
            </a:extLst>
          </p:cNvPr>
          <p:cNvSpPr txBox="1"/>
          <p:nvPr/>
        </p:nvSpPr>
        <p:spPr>
          <a:xfrm>
            <a:off x="8521636" y="6211669"/>
            <a:ext cx="367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… </a:t>
            </a:r>
            <a:r>
              <a:rPr lang="fr-FR" sz="3600" dirty="0" err="1"/>
              <a:t>See</a:t>
            </a:r>
            <a:r>
              <a:rPr lang="fr-FR" sz="3600" dirty="0"/>
              <a:t> </a:t>
            </a:r>
            <a:r>
              <a:rPr lang="fr-FR" sz="3600" dirty="0" err="1"/>
              <a:t>next</a:t>
            </a:r>
            <a:r>
              <a:rPr lang="fr-FR" sz="3600" dirty="0"/>
              <a:t> </a:t>
            </a:r>
            <a:r>
              <a:rPr lang="fr-FR" sz="3600" dirty="0" err="1"/>
              <a:t>lessons</a:t>
            </a:r>
            <a:endParaRPr lang="fr-F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601C-61B8-4F62-9E70-837997969198}"/>
              </a:ext>
            </a:extLst>
          </p:cNvPr>
          <p:cNvSpPr txBox="1"/>
          <p:nvPr/>
        </p:nvSpPr>
        <p:spPr>
          <a:xfrm>
            <a:off x="1164264" y="3896149"/>
            <a:ext cx="108012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SIMPLER</a:t>
            </a:r>
            <a:r>
              <a:rPr lang="fr-FR" sz="3600" dirty="0"/>
              <a:t> </a:t>
            </a:r>
            <a:r>
              <a:rPr lang="fr-FR" sz="3600" dirty="0" err="1"/>
              <a:t>than</a:t>
            </a:r>
            <a:r>
              <a:rPr lang="fr-FR" sz="3600" dirty="0"/>
              <a:t> DTO + Mapper + Projections/</a:t>
            </a:r>
            <a:r>
              <a:rPr lang="fr-FR" sz="3600" dirty="0" err="1"/>
              <a:t>Cuts</a:t>
            </a:r>
            <a:r>
              <a:rPr lang="fr-FR" sz="3600" dirty="0"/>
              <a:t> </a:t>
            </a:r>
            <a:r>
              <a:rPr lang="fr-FR" sz="3600" dirty="0" err="1"/>
              <a:t>dilemna</a:t>
            </a:r>
            <a:endParaRPr lang="fr-FR" sz="3600" dirty="0"/>
          </a:p>
          <a:p>
            <a:r>
              <a:rPr lang="fr-FR" sz="3600" b="1" dirty="0"/>
              <a:t>&amp; BEST </a:t>
            </a:r>
            <a:r>
              <a:rPr lang="fr-FR" sz="3600" b="1" dirty="0" err="1"/>
              <a:t>evolutivity</a:t>
            </a:r>
            <a:endParaRPr lang="fr-FR" sz="3600" dirty="0"/>
          </a:p>
          <a:p>
            <a:r>
              <a:rPr lang="fr-FR" sz="3600" b="1" dirty="0"/>
              <a:t>&amp; BETTER </a:t>
            </a:r>
            <a:r>
              <a:rPr lang="fr-FR" sz="3600" dirty="0"/>
              <a:t>performances </a:t>
            </a:r>
          </a:p>
          <a:p>
            <a:r>
              <a:rPr lang="fr-FR" sz="3600" b="1" dirty="0"/>
              <a:t>NO </a:t>
            </a:r>
            <a:r>
              <a:rPr lang="fr-FR" sz="3600" b="1" dirty="0" err="1"/>
              <a:t>pre-defined</a:t>
            </a:r>
            <a:r>
              <a:rPr lang="fr-FR" sz="3600" b="1" dirty="0"/>
              <a:t> « all-in-one client data/</a:t>
            </a:r>
            <a:r>
              <a:rPr lang="fr-FR" sz="3600" b="1" dirty="0" err="1"/>
              <a:t>prepared</a:t>
            </a:r>
            <a:r>
              <a:rPr lang="fr-FR" sz="3600" b="1" dirty="0"/>
              <a:t> calls »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6D3DA9A-D296-4250-A025-ABDC3F588230}"/>
              </a:ext>
            </a:extLst>
          </p:cNvPr>
          <p:cNvSpPr/>
          <p:nvPr/>
        </p:nvSpPr>
        <p:spPr>
          <a:xfrm>
            <a:off x="408484" y="394794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CB1F193-6673-4091-A7B7-77DA63743AD1}"/>
              </a:ext>
            </a:extLst>
          </p:cNvPr>
          <p:cNvSpPr/>
          <p:nvPr/>
        </p:nvSpPr>
        <p:spPr>
          <a:xfrm>
            <a:off x="408484" y="510293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2ACD723F-4FC9-430B-8576-34FC3C571759}"/>
              </a:ext>
            </a:extLst>
          </p:cNvPr>
          <p:cNvSpPr/>
          <p:nvPr/>
        </p:nvSpPr>
        <p:spPr>
          <a:xfrm>
            <a:off x="408484" y="452460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18B717E7-4DC8-4F5D-9168-CC68E7955E82}"/>
              </a:ext>
            </a:extLst>
          </p:cNvPr>
          <p:cNvSpPr/>
          <p:nvPr/>
        </p:nvSpPr>
        <p:spPr>
          <a:xfrm>
            <a:off x="408484" y="5701342"/>
            <a:ext cx="530087" cy="510327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5370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D660-31DA-422B-B748-BCD5E289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10236-A294-4B2F-A74E-5D4501727640}"/>
              </a:ext>
            </a:extLst>
          </p:cNvPr>
          <p:cNvSpPr txBox="1"/>
          <p:nvPr/>
        </p:nvSpPr>
        <p:spPr>
          <a:xfrm>
            <a:off x="1392865" y="1966621"/>
            <a:ext cx="9525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Modeling Domain </a:t>
            </a:r>
            <a:r>
              <a:rPr lang="fr-FR" sz="2400" dirty="0" err="1"/>
              <a:t>Entity</a:t>
            </a:r>
            <a:r>
              <a:rPr lang="fr-FR" sz="2400" dirty="0"/>
              <a:t> / </a:t>
            </a:r>
            <a:r>
              <a:rPr lang="fr-FR" sz="2400" dirty="0" err="1"/>
              <a:t>Optimizing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« essential &amp; </a:t>
            </a:r>
            <a:r>
              <a:rPr lang="fr-FR" sz="2400" dirty="0" err="1"/>
              <a:t>difficult</a:t>
            </a:r>
            <a:r>
              <a:rPr lang="fr-FR" sz="24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5C18C-681B-4FAE-B4F9-F8ACB5C46014}"/>
              </a:ext>
            </a:extLst>
          </p:cNvPr>
          <p:cNvSpPr txBox="1"/>
          <p:nvPr/>
        </p:nvSpPr>
        <p:spPr>
          <a:xfrm>
            <a:off x="1355651" y="5383601"/>
            <a:ext cx="758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Exposing</a:t>
            </a:r>
            <a:r>
              <a:rPr lang="fr-FR" sz="2400" dirty="0"/>
              <a:t> API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DTOs</a:t>
            </a:r>
            <a:r>
              <a:rPr lang="fr-FR" sz="2400" dirty="0"/>
              <a:t> (</a:t>
            </a:r>
            <a:r>
              <a:rPr lang="fr-FR" sz="2400" dirty="0" err="1"/>
              <a:t>choosing</a:t>
            </a:r>
            <a:r>
              <a:rPr lang="fr-FR" sz="2400" dirty="0"/>
              <a:t> projections/</a:t>
            </a:r>
            <a:r>
              <a:rPr lang="fr-FR" sz="2400" dirty="0" err="1"/>
              <a:t>cuts</a:t>
            </a:r>
            <a:r>
              <a:rPr lang="fr-FR" sz="2400" dirty="0"/>
              <a:t>)</a:t>
            </a:r>
          </a:p>
          <a:p>
            <a:r>
              <a:rPr lang="fr-FR" sz="2400" dirty="0"/>
              <a:t>looks « </a:t>
            </a:r>
            <a:r>
              <a:rPr lang="fr-FR" sz="2400" dirty="0" err="1"/>
              <a:t>accidentally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 »    …. </a:t>
            </a:r>
            <a:r>
              <a:rPr lang="fr-FR" sz="2400" dirty="0" err="1"/>
              <a:t>GraphQL</a:t>
            </a:r>
            <a:r>
              <a:rPr lang="fr-FR" sz="2400" dirty="0"/>
              <a:t> to the </a:t>
            </a:r>
            <a:r>
              <a:rPr lang="fr-FR" sz="2400" dirty="0" err="1"/>
              <a:t>rescue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4D93E-C15D-4A36-9330-3A33406A9628}"/>
              </a:ext>
            </a:extLst>
          </p:cNvPr>
          <p:cNvSpPr txBox="1"/>
          <p:nvPr/>
        </p:nvSpPr>
        <p:spPr>
          <a:xfrm>
            <a:off x="1392865" y="2933355"/>
            <a:ext cx="8420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Standard JSON </a:t>
            </a:r>
            <a:r>
              <a:rPr lang="fr-FR" sz="2400" dirty="0" err="1"/>
              <a:t>marshalling</a:t>
            </a:r>
            <a:r>
              <a:rPr lang="fr-FR" sz="2400" dirty="0"/>
              <a:t>/</a:t>
            </a:r>
            <a:r>
              <a:rPr lang="fr-FR" sz="2400" dirty="0" err="1"/>
              <a:t>unmarshalling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done</a:t>
            </a:r>
            <a:r>
              <a:rPr lang="fr-FR" sz="2400" dirty="0"/>
              <a:t> via DTO classes </a:t>
            </a:r>
          </a:p>
          <a:p>
            <a:r>
              <a:rPr lang="fr-FR" sz="2400" dirty="0"/>
              <a:t>and entity2dto / dto2entity  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2EEA-A37E-4926-A266-F1F827081798}"/>
              </a:ext>
            </a:extLst>
          </p:cNvPr>
          <p:cNvSpPr txBox="1"/>
          <p:nvPr/>
        </p:nvSpPr>
        <p:spPr>
          <a:xfrm>
            <a:off x="1355651" y="4158478"/>
            <a:ext cx="875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Mapper in </a:t>
            </a:r>
            <a:r>
              <a:rPr lang="fr-FR" sz="2400" dirty="0" err="1"/>
              <a:t>way</a:t>
            </a:r>
            <a:r>
              <a:rPr lang="fr-FR" sz="2400" dirty="0"/>
              <a:t> « dto2entity »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complex</a:t>
            </a:r>
            <a:r>
              <a:rPr lang="fr-FR" sz="2400" dirty="0"/>
              <a:t> JPA / </a:t>
            </a:r>
            <a:r>
              <a:rPr lang="fr-FR" sz="2400" dirty="0" err="1"/>
              <a:t>Transactional</a:t>
            </a:r>
            <a:r>
              <a:rPr lang="fr-FR" sz="2400" dirty="0"/>
              <a:t> code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findById</a:t>
            </a:r>
            <a:r>
              <a:rPr lang="fr-FR" sz="2400" dirty="0"/>
              <a:t> / </a:t>
            </a:r>
            <a:r>
              <a:rPr lang="fr-FR" sz="2400" dirty="0" err="1"/>
              <a:t>save</a:t>
            </a:r>
            <a:r>
              <a:rPr lang="fr-FR" sz="2400" dirty="0"/>
              <a:t> … </a:t>
            </a:r>
            <a:r>
              <a:rPr lang="fr-FR" sz="2400" dirty="0" err="1"/>
              <a:t>otherwise</a:t>
            </a:r>
            <a:r>
              <a:rPr lang="fr-FR" sz="2400" dirty="0"/>
              <a:t> </a:t>
            </a:r>
            <a:r>
              <a:rPr lang="fr-FR" sz="2400" dirty="0" err="1"/>
              <a:t>strange</a:t>
            </a:r>
            <a:r>
              <a:rPr lang="fr-FR" sz="2400" dirty="0"/>
              <a:t> bugs </a:t>
            </a:r>
            <a:r>
              <a:rPr lang="fr-FR" sz="2400" dirty="0" err="1"/>
              <a:t>appear</a:t>
            </a:r>
            <a:r>
              <a:rPr lang="fr-FR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7766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42CCA-C151-47ED-8A59-E8F2D70D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" y="1182361"/>
            <a:ext cx="9709988" cy="3389601"/>
          </a:xfrm>
          <a:prstGeom prst="rect">
            <a:avLst/>
          </a:prstGeom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50F4CF2A-1822-4D1B-88B2-319D72CA2F44}"/>
              </a:ext>
            </a:extLst>
          </p:cNvPr>
          <p:cNvSpPr/>
          <p:nvPr/>
        </p:nvSpPr>
        <p:spPr>
          <a:xfrm>
            <a:off x="3612370" y="4447134"/>
            <a:ext cx="951614" cy="717698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D86C7-3C88-4A48-B318-65940B6D89AC}"/>
              </a:ext>
            </a:extLst>
          </p:cNvPr>
          <p:cNvSpPr txBox="1"/>
          <p:nvPr/>
        </p:nvSpPr>
        <p:spPr>
          <a:xfrm>
            <a:off x="3739961" y="4106893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5FB5374-1593-40DC-BAFD-B6D39E8D06E4}"/>
              </a:ext>
            </a:extLst>
          </p:cNvPr>
          <p:cNvSpPr/>
          <p:nvPr/>
        </p:nvSpPr>
        <p:spPr>
          <a:xfrm>
            <a:off x="4953264" y="4572673"/>
            <a:ext cx="951614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74804-643B-4B2E-8041-ED15C75F1564}"/>
              </a:ext>
            </a:extLst>
          </p:cNvPr>
          <p:cNvSpPr txBox="1"/>
          <p:nvPr/>
        </p:nvSpPr>
        <p:spPr>
          <a:xfrm>
            <a:off x="4727440" y="3411147"/>
            <a:ext cx="11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protoc.exe</a:t>
            </a:r>
          </a:p>
        </p:txBody>
      </p:sp>
      <p:pic>
        <p:nvPicPr>
          <p:cNvPr id="11" name="Picture 10" descr="File Format Exe Icon, PNG ClipArt Image | IconBug.com">
            <a:extLst>
              <a:ext uri="{FF2B5EF4-FFF2-40B4-BE49-F238E27FC236}">
                <a16:creationId xmlns:a16="http://schemas.microsoft.com/office/drawing/2014/main" id="{19B184A3-EE3D-47AC-AA7F-3C8EDFDA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040" y="370498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9CFC53-4C42-4DBD-991A-C87E630A4BE3}"/>
              </a:ext>
            </a:extLst>
          </p:cNvPr>
          <p:cNvSpPr/>
          <p:nvPr/>
        </p:nvSpPr>
        <p:spPr>
          <a:xfrm>
            <a:off x="7978632" y="4191327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667D4-3FA5-4126-8B76-9EBDF91DA5B0}"/>
              </a:ext>
            </a:extLst>
          </p:cNvPr>
          <p:cNvSpPr txBox="1"/>
          <p:nvPr/>
        </p:nvSpPr>
        <p:spPr>
          <a:xfrm>
            <a:off x="7978632" y="4181301"/>
            <a:ext cx="156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XXRequest</a:t>
            </a:r>
            <a:endParaRPr lang="fr-FR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A6519-5B74-40BC-B743-B0277903DA90}"/>
              </a:ext>
            </a:extLst>
          </p:cNvPr>
          <p:cNvSpPr/>
          <p:nvPr/>
        </p:nvSpPr>
        <p:spPr>
          <a:xfrm>
            <a:off x="7985879" y="4811601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E42A4-7CE9-4426-8F4A-7E4655F8E0BC}"/>
              </a:ext>
            </a:extLst>
          </p:cNvPr>
          <p:cNvSpPr txBox="1"/>
          <p:nvPr/>
        </p:nvSpPr>
        <p:spPr>
          <a:xfrm>
            <a:off x="7985879" y="4801575"/>
            <a:ext cx="174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XXResponse</a:t>
            </a:r>
            <a:endParaRPr lang="fr-FR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A84A5B-7591-49FA-B034-E36F67473BF9}"/>
              </a:ext>
            </a:extLst>
          </p:cNvPr>
          <p:cNvSpPr/>
          <p:nvPr/>
        </p:nvSpPr>
        <p:spPr>
          <a:xfrm>
            <a:off x="6185293" y="4203468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E7D1A-B16B-4F3D-A4EE-AD69DEA6748C}"/>
              </a:ext>
            </a:extLst>
          </p:cNvPr>
          <p:cNvSpPr txBox="1"/>
          <p:nvPr/>
        </p:nvSpPr>
        <p:spPr>
          <a:xfrm>
            <a:off x="6185293" y="4193442"/>
            <a:ext cx="15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Client Stub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433B7-29E6-411F-A355-AA7D94A6A715}"/>
              </a:ext>
            </a:extLst>
          </p:cNvPr>
          <p:cNvSpPr/>
          <p:nvPr/>
        </p:nvSpPr>
        <p:spPr>
          <a:xfrm>
            <a:off x="7985879" y="5405916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7ECF1-A579-41A9-ACB5-CE479846A24F}"/>
              </a:ext>
            </a:extLst>
          </p:cNvPr>
          <p:cNvSpPr txBox="1"/>
          <p:nvPr/>
        </p:nvSpPr>
        <p:spPr>
          <a:xfrm>
            <a:off x="7985879" y="5395890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OtherClass</a:t>
            </a:r>
            <a:endParaRPr lang="fr-FR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CCC6E-62A5-4EF0-BB71-16F32FD45036}"/>
              </a:ext>
            </a:extLst>
          </p:cNvPr>
          <p:cNvSpPr/>
          <p:nvPr/>
        </p:nvSpPr>
        <p:spPr>
          <a:xfrm>
            <a:off x="9819855" y="4805983"/>
            <a:ext cx="2177904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E5C9C-8FF8-4730-8B1F-B20086B2F4C9}"/>
              </a:ext>
            </a:extLst>
          </p:cNvPr>
          <p:cNvSpPr txBox="1"/>
          <p:nvPr/>
        </p:nvSpPr>
        <p:spPr>
          <a:xfrm>
            <a:off x="9819855" y="4795957"/>
            <a:ext cx="217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Server Skeleton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89B95FA-AEE7-4E63-9201-1494D0419EAA}"/>
              </a:ext>
            </a:extLst>
          </p:cNvPr>
          <p:cNvSpPr/>
          <p:nvPr/>
        </p:nvSpPr>
        <p:spPr>
          <a:xfrm rot="5400000">
            <a:off x="7727908" y="4406200"/>
            <a:ext cx="461666" cy="3546898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D561732-C626-4394-BFA1-5C642B479CF6}"/>
              </a:ext>
            </a:extLst>
          </p:cNvPr>
          <p:cNvSpPr/>
          <p:nvPr/>
        </p:nvSpPr>
        <p:spPr>
          <a:xfrm rot="16200000">
            <a:off x="9814079" y="1909425"/>
            <a:ext cx="461666" cy="390569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C7A78E-5248-4C41-A28E-99EC9EB64280}"/>
              </a:ext>
            </a:extLst>
          </p:cNvPr>
          <p:cNvSpPr txBox="1"/>
          <p:nvPr/>
        </p:nvSpPr>
        <p:spPr>
          <a:xfrm>
            <a:off x="6854703" y="6411194"/>
            <a:ext cx="459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b="1" dirty="0"/>
              <a:t>for Client-</a:t>
            </a:r>
            <a:r>
              <a:rPr lang="fr-FR" b="1" dirty="0" err="1"/>
              <a:t>side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Java,Ts,C#,python</a:t>
            </a:r>
            <a:r>
              <a:rPr lang="fr-FR" dirty="0"/>
              <a:t>,…)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FD8F3-4375-43B3-83EA-4B30382135D9}"/>
              </a:ext>
            </a:extLst>
          </p:cNvPr>
          <p:cNvSpPr txBox="1"/>
          <p:nvPr/>
        </p:nvSpPr>
        <p:spPr>
          <a:xfrm>
            <a:off x="8769908" y="3188334"/>
            <a:ext cx="329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b="1" dirty="0"/>
              <a:t>for Server-</a:t>
            </a:r>
            <a:r>
              <a:rPr lang="fr-FR" b="1" dirty="0" err="1"/>
              <a:t>side</a:t>
            </a:r>
            <a:r>
              <a:rPr lang="fr-FR" b="1" dirty="0"/>
              <a:t> </a:t>
            </a:r>
            <a:r>
              <a:rPr lang="fr-FR" dirty="0"/>
              <a:t>(Java?)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90074-FE7F-4058-BF05-53765870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92" y="1696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Code-</a:t>
            </a:r>
            <a:r>
              <a:rPr lang="fr-FR" dirty="0" err="1"/>
              <a:t>Generator</a:t>
            </a:r>
            <a:r>
              <a:rPr lang="fr-FR" dirty="0"/>
              <a:t>: </a:t>
            </a:r>
            <a:r>
              <a:rPr lang="fr-FR" dirty="0" err="1"/>
              <a:t>gPRC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protobuf</a:t>
            </a:r>
            <a:r>
              <a:rPr lang="fr-FR" dirty="0"/>
              <a:t>-</a:t>
            </a:r>
            <a:r>
              <a:rPr lang="fr-FR" dirty="0" err="1"/>
              <a:t>maven</a:t>
            </a:r>
            <a:r>
              <a:rPr lang="fr-FR" dirty="0"/>
              <a:t>-plugin)</a:t>
            </a:r>
          </a:p>
        </p:txBody>
      </p:sp>
    </p:spTree>
    <p:extLst>
      <p:ext uri="{BB962C8B-B14F-4D97-AF65-F5344CB8AC3E}">
        <p14:creationId xmlns:p14="http://schemas.microsoft.com/office/powerpoint/2010/main" val="202058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A90D-0337-4B54-9C6B-AFE8BC2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Code: POJO + Builder + </a:t>
            </a:r>
            <a:r>
              <a:rPr lang="fr-FR" dirty="0" err="1"/>
              <a:t>writeTo</a:t>
            </a:r>
            <a:r>
              <a:rPr lang="fr-FR" dirty="0"/>
              <a:t>(Out..) / </a:t>
            </a:r>
            <a:r>
              <a:rPr lang="fr-FR" dirty="0" err="1"/>
              <a:t>parseFrom</a:t>
            </a:r>
            <a:r>
              <a:rPr lang="fr-FR" dirty="0"/>
              <a:t>(In..)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06C71-631D-465C-B551-55B4071A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078665"/>
            <a:ext cx="2829504" cy="260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4E836-E831-4908-9854-E2D3599D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106" y="1250328"/>
            <a:ext cx="2148534" cy="319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E0CD5-5D5F-4C50-B582-22B74E627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12" y="4638532"/>
            <a:ext cx="2981551" cy="221946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76A875-4986-4F51-B3BE-C8D7C17CBB3D}"/>
              </a:ext>
            </a:extLst>
          </p:cNvPr>
          <p:cNvSpPr/>
          <p:nvPr/>
        </p:nvSpPr>
        <p:spPr>
          <a:xfrm>
            <a:off x="3036093" y="3641651"/>
            <a:ext cx="951614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31258-B997-4662-881C-640F59DAB9D0}"/>
              </a:ext>
            </a:extLst>
          </p:cNvPr>
          <p:cNvSpPr txBox="1"/>
          <p:nvPr/>
        </p:nvSpPr>
        <p:spPr>
          <a:xfrm>
            <a:off x="2810269" y="2480125"/>
            <a:ext cx="11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protoc.exe</a:t>
            </a:r>
          </a:p>
        </p:txBody>
      </p:sp>
      <p:pic>
        <p:nvPicPr>
          <p:cNvPr id="14" name="Picture 13" descr="File Format Exe Icon, PNG ClipArt Image | IconBug.com">
            <a:extLst>
              <a:ext uri="{FF2B5EF4-FFF2-40B4-BE49-F238E27FC236}">
                <a16:creationId xmlns:a16="http://schemas.microsoft.com/office/drawing/2014/main" id="{0571E6A9-40A1-4C6A-9335-BA962778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9" y="277396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D318DE-8D20-4BDF-ABD1-762CA4F2A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003" y="2216832"/>
            <a:ext cx="4321461" cy="32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31-98BC-41BC-9AAF-0CE0E392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writeTo</a:t>
            </a:r>
            <a:r>
              <a:rPr lang="fr-FR" dirty="0"/>
              <a:t>() = efficient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Marshalling</a:t>
            </a:r>
            <a:br>
              <a:rPr lang="fr-FR" dirty="0"/>
            </a:br>
            <a:r>
              <a:rPr lang="fr-FR" dirty="0" err="1"/>
              <a:t>parseFrom</a:t>
            </a:r>
            <a:r>
              <a:rPr lang="fr-FR" dirty="0"/>
              <a:t>() =           ..                Un-</a:t>
            </a:r>
            <a:r>
              <a:rPr lang="fr-FR" dirty="0" err="1"/>
              <a:t>Marshalling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4ADB4-BBEE-426A-8F22-4407068E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30" y="1698876"/>
            <a:ext cx="8265042" cy="49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BC002-83C8-4C77-A745-38C5B2C7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7" y="1904690"/>
            <a:ext cx="9315893" cy="490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0CF73-C02D-4C4B-8103-73CAA4B9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" y="538714"/>
            <a:ext cx="6310423" cy="136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6EFD5-01E8-4A39-85C2-FA4C461B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740" y="-17480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Server </a:t>
            </a:r>
            <a:r>
              <a:rPr lang="fr-FR" dirty="0" err="1"/>
              <a:t>Implementation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09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EFD5-01E8-4A39-85C2-FA4C461B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Client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788-365E-4DB5-BB93-B2A150C8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37" y="1881942"/>
            <a:ext cx="10416363" cy="36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69EF-ACC6-47C4-BF3D-47997064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30" y="62097"/>
            <a:ext cx="120573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gRPC</a:t>
            </a:r>
            <a:r>
              <a:rPr lang="fr-FR" dirty="0"/>
              <a:t> … </a:t>
            </a:r>
            <a:r>
              <a:rPr lang="fr-FR" dirty="0" err="1"/>
              <a:t>Async</a:t>
            </a:r>
            <a:r>
              <a:rPr lang="fr-FR" dirty="0"/>
              <a:t> for performance</a:t>
            </a:r>
            <a:br>
              <a:rPr lang="fr-FR" dirty="0"/>
            </a:br>
            <a:r>
              <a:rPr lang="fr-FR" sz="3600" dirty="0"/>
              <a:t>( </a:t>
            </a:r>
            <a:r>
              <a:rPr lang="fr-FR" sz="3600" dirty="0" err="1"/>
              <a:t>see</a:t>
            </a:r>
            <a:r>
              <a:rPr lang="fr-FR" sz="3600" dirty="0"/>
              <a:t> </a:t>
            </a:r>
            <a:r>
              <a:rPr lang="fr-FR" sz="3600" dirty="0" err="1"/>
              <a:t>also</a:t>
            </a:r>
            <a:r>
              <a:rPr lang="fr-FR" sz="3600" dirty="0"/>
              <a:t> java </a:t>
            </a:r>
            <a:r>
              <a:rPr lang="fr-FR" sz="3600" dirty="0" err="1"/>
              <a:t>concurrent.Future</a:t>
            </a:r>
            <a:r>
              <a:rPr lang="fr-FR" sz="3600" dirty="0"/>
              <a:t> / </a:t>
            </a:r>
            <a:r>
              <a:rPr lang="fr-FR" sz="3600" dirty="0" err="1"/>
              <a:t>ReactiveJava</a:t>
            </a:r>
            <a:r>
              <a:rPr lang="fr-FR" sz="3600" dirty="0"/>
              <a:t> / </a:t>
            </a:r>
            <a:r>
              <a:rPr lang="fr-FR" sz="3600" dirty="0" err="1"/>
              <a:t>ProjectReactor</a:t>
            </a:r>
            <a:r>
              <a:rPr lang="fr-FR" sz="3600" dirty="0"/>
              <a:t> … )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366D9-54EE-4F31-95FF-B816241A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91" y="1950465"/>
            <a:ext cx="9083084" cy="3888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D005C6-A45C-4990-9404-33D856E6CA8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20243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573F-A901-40BB-875A-13D3AC36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3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Api http Server   … for http Clients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AEC84A8-55F0-4A8D-90A7-922BB1116A6E}"/>
              </a:ext>
            </a:extLst>
          </p:cNvPr>
          <p:cNvSpPr/>
          <p:nvPr/>
        </p:nvSpPr>
        <p:spPr>
          <a:xfrm rot="16200000">
            <a:off x="6379899" y="3071523"/>
            <a:ext cx="307365" cy="1680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1395ED-7E88-4A54-9657-0BB47E37AB75}"/>
              </a:ext>
            </a:extLst>
          </p:cNvPr>
          <p:cNvSpPr/>
          <p:nvPr/>
        </p:nvSpPr>
        <p:spPr>
          <a:xfrm rot="16200000" flipV="1">
            <a:off x="6379898" y="3882906"/>
            <a:ext cx="307365" cy="168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8B0C1F99-613C-4FDF-9D41-E7E09AA14885}"/>
              </a:ext>
            </a:extLst>
          </p:cNvPr>
          <p:cNvSpPr/>
          <p:nvPr/>
        </p:nvSpPr>
        <p:spPr>
          <a:xfrm>
            <a:off x="5857878" y="2663805"/>
            <a:ext cx="1292517" cy="92909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1AF0E-977A-491E-A9C1-0CFD36B747C4}"/>
              </a:ext>
            </a:extLst>
          </p:cNvPr>
          <p:cNvSpPr txBox="1"/>
          <p:nvPr/>
        </p:nvSpPr>
        <p:spPr>
          <a:xfrm>
            <a:off x="6022458" y="2827869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1964EF74-EB65-4E98-9F52-FDC7F5E60198}"/>
              </a:ext>
            </a:extLst>
          </p:cNvPr>
          <p:cNvSpPr/>
          <p:nvPr/>
        </p:nvSpPr>
        <p:spPr>
          <a:xfrm>
            <a:off x="5857878" y="5070308"/>
            <a:ext cx="1292517" cy="92909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1B95-E140-4636-BB1A-996E1D4DB446}"/>
              </a:ext>
            </a:extLst>
          </p:cNvPr>
          <p:cNvSpPr txBox="1"/>
          <p:nvPr/>
        </p:nvSpPr>
        <p:spPr>
          <a:xfrm>
            <a:off x="6022458" y="5234372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1D734-7716-4501-AFC2-B1F21B830C50}"/>
              </a:ext>
            </a:extLst>
          </p:cNvPr>
          <p:cNvSpPr/>
          <p:nvPr/>
        </p:nvSpPr>
        <p:spPr>
          <a:xfrm>
            <a:off x="8623829" y="3840623"/>
            <a:ext cx="1487734" cy="79290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305DA9-45FF-4353-96AA-97A4EE9E49D5}"/>
              </a:ext>
            </a:extLst>
          </p:cNvPr>
          <p:cNvSpPr/>
          <p:nvPr/>
        </p:nvSpPr>
        <p:spPr>
          <a:xfrm>
            <a:off x="8106850" y="4123475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ACCE5-F85E-456B-87B6-7DDF237773F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8340766" y="4248408"/>
            <a:ext cx="2830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71F93D-0119-4934-B05A-2BAE384A283D}"/>
              </a:ext>
            </a:extLst>
          </p:cNvPr>
          <p:cNvSpPr txBox="1"/>
          <p:nvPr/>
        </p:nvSpPr>
        <p:spPr>
          <a:xfrm>
            <a:off x="7585467" y="3428133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https://&lt;host&gt;:8443</a:t>
            </a:r>
          </a:p>
        </p:txBody>
      </p:sp>
      <p:pic>
        <p:nvPicPr>
          <p:cNvPr id="15" name="Picture 8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34845D39-5BA9-4250-8246-FE8C98F8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74" y="4831888"/>
            <a:ext cx="2058540" cy="7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AC2CB-171A-4465-A2E0-5BE25FBF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79" y="5811039"/>
            <a:ext cx="2071635" cy="571301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0AC5F3C-DB38-447A-B6C6-9FFF0DBC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74" y="2560269"/>
            <a:ext cx="2302614" cy="69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61A10D-ADFF-4903-BE57-68B66BBFD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858" y="3733913"/>
            <a:ext cx="2837564" cy="770088"/>
          </a:xfrm>
          <a:prstGeom prst="rect">
            <a:avLst/>
          </a:prstGeom>
        </p:spPr>
      </p:pic>
      <p:pic>
        <p:nvPicPr>
          <p:cNvPr id="22534" name="Picture 6" descr="The Best Browser for Battery Life: Chrome vs Edge vs Firefox - Custom PC  Review">
            <a:extLst>
              <a:ext uri="{FF2B5EF4-FFF2-40B4-BE49-F238E27FC236}">
                <a16:creationId xmlns:a16="http://schemas.microsoft.com/office/drawing/2014/main" id="{BA1AE5CA-E932-407A-B1F3-A59F1036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2" y="1070153"/>
            <a:ext cx="3114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74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DD1-0DF4-45B1-B38B-29DCA5D6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69" y="-23029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Client Calls… </a:t>
            </a:r>
            <a:r>
              <a:rPr lang="fr-FR" dirty="0" err="1"/>
              <a:t>Async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2F05-EFDF-44AF-8645-573410D2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33" y="800780"/>
            <a:ext cx="9283198" cy="6057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6869C-244F-41CE-83E2-78FB8FAF27DA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60361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D619-3211-410F-B042-19FB0561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5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Generalizing</a:t>
            </a:r>
            <a:r>
              <a:rPr lang="fr-FR" dirty="0"/>
              <a:t> </a:t>
            </a:r>
            <a:r>
              <a:rPr lang="fr-FR" dirty="0" err="1"/>
              <a:t>gRPC</a:t>
            </a:r>
            <a:r>
              <a:rPr lang="fr-FR" dirty="0"/>
              <a:t> « pattern skeleton code »</a:t>
            </a:r>
            <a:br>
              <a:rPr lang="fr-FR" dirty="0"/>
            </a:br>
            <a:r>
              <a:rPr lang="fr-FR" dirty="0"/>
              <a:t>(call Service … </a:t>
            </a:r>
            <a:r>
              <a:rPr lang="fr-FR" dirty="0" err="1"/>
              <a:t>Entity</a:t>
            </a:r>
            <a:r>
              <a:rPr lang="fr-FR" dirty="0"/>
              <a:t> to DTO … to Message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0B2F0-B681-460A-9A8D-A56C2195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19" y="1804096"/>
            <a:ext cx="8959702" cy="48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5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5C5C-08E3-4360-890F-826B2699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365125"/>
            <a:ext cx="11791505" cy="1325563"/>
          </a:xfrm>
        </p:spPr>
        <p:txBody>
          <a:bodyPr/>
          <a:lstStyle/>
          <a:p>
            <a:r>
              <a:rPr lang="fr-FR" dirty="0" err="1"/>
              <a:t>Generalizing</a:t>
            </a:r>
            <a:r>
              <a:rPr lang="fr-FR" dirty="0"/>
              <a:t> Server-</a:t>
            </a:r>
            <a:r>
              <a:rPr lang="fr-FR" dirty="0" err="1"/>
              <a:t>side</a:t>
            </a:r>
            <a:r>
              <a:rPr lang="fr-FR" dirty="0"/>
              <a:t> « pattern skeleton code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F7D03-2B27-4E9B-B48C-8508EC01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45" y="1879630"/>
            <a:ext cx="8810847" cy="44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A183-5905-4BAC-83C2-4565B959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61" y="-130686"/>
            <a:ext cx="12200861" cy="92141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Design code for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protocols</a:t>
            </a:r>
            <a:r>
              <a:rPr lang="fr-FR" dirty="0"/>
              <a:t> / </a:t>
            </a:r>
            <a:r>
              <a:rPr lang="fr-FR" dirty="0" err="1"/>
              <a:t>versionned</a:t>
            </a:r>
            <a:r>
              <a:rPr lang="fr-FR" dirty="0"/>
              <a:t>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84BE3-8D91-46FB-B3B6-40D3F927EC00}"/>
              </a:ext>
            </a:extLst>
          </p:cNvPr>
          <p:cNvSpPr/>
          <p:nvPr/>
        </p:nvSpPr>
        <p:spPr>
          <a:xfrm>
            <a:off x="2579219" y="972103"/>
            <a:ext cx="7649301" cy="34963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09A50-FDD9-4A10-9862-0EA373A1B62C}"/>
              </a:ext>
            </a:extLst>
          </p:cNvPr>
          <p:cNvSpPr txBox="1"/>
          <p:nvPr/>
        </p:nvSpPr>
        <p:spPr>
          <a:xfrm>
            <a:off x="5626872" y="607891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API(s) Server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8D6B93-9CA8-4251-92B4-3FB6927C3442}"/>
              </a:ext>
            </a:extLst>
          </p:cNvPr>
          <p:cNvSpPr/>
          <p:nvPr/>
        </p:nvSpPr>
        <p:spPr>
          <a:xfrm>
            <a:off x="2062241" y="1254956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45F06-D8FD-4FC0-A097-B945BF7DE71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296157" y="1379889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FCFCB7-38D2-47D1-8EA5-AD0D31B8DCC6}"/>
              </a:ext>
            </a:extLst>
          </p:cNvPr>
          <p:cNvSpPr txBox="1"/>
          <p:nvPr/>
        </p:nvSpPr>
        <p:spPr>
          <a:xfrm>
            <a:off x="246885" y="1135489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gRPC</a:t>
            </a:r>
            <a:r>
              <a:rPr lang="fr-FR" dirty="0"/>
              <a:t>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401D3-14F6-4DE3-AC37-2EBD4F597FB0}"/>
              </a:ext>
            </a:extLst>
          </p:cNvPr>
          <p:cNvSpPr/>
          <p:nvPr/>
        </p:nvSpPr>
        <p:spPr>
          <a:xfrm>
            <a:off x="2062241" y="2158723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11514-A020-4795-9708-736124C150B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2296157" y="2283656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8CFCDC-E6A2-4897-B388-DB140F49CA27}"/>
              </a:ext>
            </a:extLst>
          </p:cNvPr>
          <p:cNvSpPr txBox="1"/>
          <p:nvPr/>
        </p:nvSpPr>
        <p:spPr>
          <a:xfrm>
            <a:off x="246885" y="2039256"/>
            <a:ext cx="150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thrift</a:t>
            </a:r>
            <a:r>
              <a:rPr lang="fr-FR" dirty="0"/>
              <a:t>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C5872D-B47C-4EAC-85FE-85BC2F43F02E}"/>
              </a:ext>
            </a:extLst>
          </p:cNvPr>
          <p:cNvSpPr/>
          <p:nvPr/>
        </p:nvSpPr>
        <p:spPr>
          <a:xfrm>
            <a:off x="2062241" y="2961481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FACD4F-40B2-4F48-8E3E-6744BA2D0992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296157" y="3086414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ABFCC-BF1B-49CC-8D7C-8CF943E1565D}"/>
              </a:ext>
            </a:extLst>
          </p:cNvPr>
          <p:cNvSpPr/>
          <p:nvPr/>
        </p:nvSpPr>
        <p:spPr>
          <a:xfrm>
            <a:off x="2864998" y="2833890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3F362-9C31-4921-B3A9-79F5F3C37D5B}"/>
              </a:ext>
            </a:extLst>
          </p:cNvPr>
          <p:cNvSpPr txBox="1"/>
          <p:nvPr/>
        </p:nvSpPr>
        <p:spPr>
          <a:xfrm>
            <a:off x="246885" y="2842014"/>
            <a:ext cx="1913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/api/v1/</a:t>
            </a:r>
          </a:p>
          <a:p>
            <a:r>
              <a:rPr lang="fr-FR" dirty="0"/>
              <a:t>http REST (</a:t>
            </a:r>
            <a:r>
              <a:rPr lang="fr-FR" dirty="0" err="1"/>
              <a:t>legacy</a:t>
            </a:r>
            <a:r>
              <a:rPr lang="fr-FR" dirty="0"/>
              <a:t>)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E0C82C-5B9E-448A-B444-17566CFF34FB}"/>
              </a:ext>
            </a:extLst>
          </p:cNvPr>
          <p:cNvSpPr/>
          <p:nvPr/>
        </p:nvSpPr>
        <p:spPr>
          <a:xfrm>
            <a:off x="2062241" y="3820209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B9C24E-AACE-47E5-8841-8EAD9EB23E46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296157" y="3945142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B2D9F6-66D0-4002-BA2E-9E6938D8C3EF}"/>
              </a:ext>
            </a:extLst>
          </p:cNvPr>
          <p:cNvSpPr txBox="1"/>
          <p:nvPr/>
        </p:nvSpPr>
        <p:spPr>
          <a:xfrm>
            <a:off x="246885" y="3700742"/>
            <a:ext cx="196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/api/v2/</a:t>
            </a:r>
          </a:p>
          <a:p>
            <a:r>
              <a:rPr lang="fr-FR" dirty="0"/>
              <a:t>http REST (</a:t>
            </a:r>
            <a:r>
              <a:rPr lang="fr-FR" dirty="0" err="1"/>
              <a:t>current</a:t>
            </a:r>
            <a:r>
              <a:rPr lang="fr-FR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5F8824-A8A8-41AC-A00D-0A6F3AD9E3CD}"/>
              </a:ext>
            </a:extLst>
          </p:cNvPr>
          <p:cNvCxnSpPr>
            <a:cxnSpLocks/>
          </p:cNvCxnSpPr>
          <p:nvPr/>
        </p:nvCxnSpPr>
        <p:spPr>
          <a:xfrm>
            <a:off x="4966340" y="1366646"/>
            <a:ext cx="611372" cy="112173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C3B9B-E44C-4D05-8A77-4D8CB6957B5C}"/>
              </a:ext>
            </a:extLst>
          </p:cNvPr>
          <p:cNvCxnSpPr>
            <a:cxnSpLocks/>
          </p:cNvCxnSpPr>
          <p:nvPr/>
        </p:nvCxnSpPr>
        <p:spPr>
          <a:xfrm>
            <a:off x="4929126" y="2382055"/>
            <a:ext cx="648586" cy="26581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CAA79B-2FF0-4562-89AC-0080A9D3456A}"/>
              </a:ext>
            </a:extLst>
          </p:cNvPr>
          <p:cNvCxnSpPr>
            <a:cxnSpLocks/>
          </p:cNvCxnSpPr>
          <p:nvPr/>
        </p:nvCxnSpPr>
        <p:spPr>
          <a:xfrm flipV="1">
            <a:off x="4929126" y="2770143"/>
            <a:ext cx="648586" cy="36682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E17CEF-873E-403D-88BC-DBDDB6F76349}"/>
              </a:ext>
            </a:extLst>
          </p:cNvPr>
          <p:cNvCxnSpPr>
            <a:cxnSpLocks/>
          </p:cNvCxnSpPr>
          <p:nvPr/>
        </p:nvCxnSpPr>
        <p:spPr>
          <a:xfrm flipV="1">
            <a:off x="4966340" y="3004059"/>
            <a:ext cx="622005" cy="984398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7D8AA-0F9D-4803-BF4B-76301492181A}"/>
              </a:ext>
            </a:extLst>
          </p:cNvPr>
          <p:cNvSpPr/>
          <p:nvPr/>
        </p:nvSpPr>
        <p:spPr>
          <a:xfrm>
            <a:off x="5816009" y="2461746"/>
            <a:ext cx="1504507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74DAB-D0E5-4CA9-994C-766C653CBCFE}"/>
              </a:ext>
            </a:extLst>
          </p:cNvPr>
          <p:cNvSpPr txBox="1"/>
          <p:nvPr/>
        </p:nvSpPr>
        <p:spPr>
          <a:xfrm>
            <a:off x="2886571" y="2956312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V0RestController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62D1F2-BE30-46ED-A6BB-63BD6E81BCFD}"/>
              </a:ext>
            </a:extLst>
          </p:cNvPr>
          <p:cNvSpPr/>
          <p:nvPr/>
        </p:nvSpPr>
        <p:spPr>
          <a:xfrm>
            <a:off x="2864955" y="3687154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2C9A7C-37A1-43AC-BBCD-398362F1C2A7}"/>
              </a:ext>
            </a:extLst>
          </p:cNvPr>
          <p:cNvSpPr txBox="1"/>
          <p:nvPr/>
        </p:nvSpPr>
        <p:spPr>
          <a:xfrm>
            <a:off x="2886528" y="3809576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V1RestController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A7E7CA-6B16-43EC-A29B-89FDFE59FC3A}"/>
              </a:ext>
            </a:extLst>
          </p:cNvPr>
          <p:cNvSpPr/>
          <p:nvPr/>
        </p:nvSpPr>
        <p:spPr>
          <a:xfrm>
            <a:off x="2857129" y="1052937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B54E09-876F-4728-9F8F-24EA04179BD7}"/>
              </a:ext>
            </a:extLst>
          </p:cNvPr>
          <p:cNvSpPr txBox="1"/>
          <p:nvPr/>
        </p:nvSpPr>
        <p:spPr>
          <a:xfrm>
            <a:off x="2878702" y="117535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gRPCSkelImpl</a:t>
            </a:r>
            <a:endParaRPr lang="fr-FR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04B142-B399-4C8B-A66A-F0C48D25FBFB}"/>
              </a:ext>
            </a:extLst>
          </p:cNvPr>
          <p:cNvSpPr/>
          <p:nvPr/>
        </p:nvSpPr>
        <p:spPr>
          <a:xfrm>
            <a:off x="2857129" y="1923624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B69B7E-040F-4AAF-8A6B-AF5854C8947F}"/>
              </a:ext>
            </a:extLst>
          </p:cNvPr>
          <p:cNvSpPr txBox="1"/>
          <p:nvPr/>
        </p:nvSpPr>
        <p:spPr>
          <a:xfrm>
            <a:off x="2878702" y="2046046"/>
            <a:ext cx="17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ThriftServerImpl</a:t>
            </a:r>
            <a:endParaRPr lang="fr-FR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8611DC-55D3-4FBD-822C-FEAC85542D71}"/>
              </a:ext>
            </a:extLst>
          </p:cNvPr>
          <p:cNvSpPr txBox="1"/>
          <p:nvPr/>
        </p:nvSpPr>
        <p:spPr>
          <a:xfrm>
            <a:off x="5577566" y="1418796"/>
            <a:ext cx="3059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Common High-</a:t>
            </a:r>
            <a:r>
              <a:rPr lang="fr-FR" dirty="0" err="1"/>
              <a:t>Level</a:t>
            </a:r>
            <a:r>
              <a:rPr lang="fr-FR" dirty="0"/>
              <a:t> Service</a:t>
            </a:r>
          </a:p>
          <a:p>
            <a:r>
              <a:rPr lang="fr-FR" dirty="0"/>
              <a:t>(Validation, Security Checks, ..)</a:t>
            </a:r>
          </a:p>
          <a:p>
            <a:r>
              <a:rPr lang="fr-FR" b="1" dirty="0"/>
              <a:t>@Transactional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DA53F7-7AF9-4E16-A5A0-E37E92BF718D}"/>
              </a:ext>
            </a:extLst>
          </p:cNvPr>
          <p:cNvSpPr txBox="1"/>
          <p:nvPr/>
        </p:nvSpPr>
        <p:spPr>
          <a:xfrm>
            <a:off x="5942729" y="2555154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XAService</a:t>
            </a:r>
            <a:endParaRPr lang="fr-FR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C346E6-F136-452C-A8E4-FA2F4B2278D1}"/>
              </a:ext>
            </a:extLst>
          </p:cNvPr>
          <p:cNvSpPr/>
          <p:nvPr/>
        </p:nvSpPr>
        <p:spPr>
          <a:xfrm>
            <a:off x="7926531" y="2785730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D3ABC-54EA-41E5-BDDD-660C76351431}"/>
              </a:ext>
            </a:extLst>
          </p:cNvPr>
          <p:cNvSpPr txBox="1"/>
          <p:nvPr/>
        </p:nvSpPr>
        <p:spPr>
          <a:xfrm>
            <a:off x="7926530" y="2895351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LowLevelService</a:t>
            </a:r>
            <a:endParaRPr lang="fr-FR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A47B00-BFD8-43A7-B315-4D385BB0E1CB}"/>
              </a:ext>
            </a:extLst>
          </p:cNvPr>
          <p:cNvSpPr/>
          <p:nvPr/>
        </p:nvSpPr>
        <p:spPr>
          <a:xfrm>
            <a:off x="8274530" y="3758917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BF248E-4460-419B-979B-8C2422D1E1ED}"/>
              </a:ext>
            </a:extLst>
          </p:cNvPr>
          <p:cNvSpPr txBox="1"/>
          <p:nvPr/>
        </p:nvSpPr>
        <p:spPr>
          <a:xfrm>
            <a:off x="8417309" y="3864945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JPA Repository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1026E7-BA2D-4735-BBD5-CE139E0D8949}"/>
              </a:ext>
            </a:extLst>
          </p:cNvPr>
          <p:cNvCxnSpPr>
            <a:cxnSpLocks/>
          </p:cNvCxnSpPr>
          <p:nvPr/>
        </p:nvCxnSpPr>
        <p:spPr>
          <a:xfrm>
            <a:off x="7487925" y="2794682"/>
            <a:ext cx="362602" cy="200533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33DF69-390E-40EF-948F-B5863CA0931E}"/>
              </a:ext>
            </a:extLst>
          </p:cNvPr>
          <p:cNvCxnSpPr>
            <a:cxnSpLocks/>
          </p:cNvCxnSpPr>
          <p:nvPr/>
        </p:nvCxnSpPr>
        <p:spPr>
          <a:xfrm>
            <a:off x="7463295" y="2974915"/>
            <a:ext cx="730288" cy="998483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470AAC-BC98-4F65-AABC-CAF4776E38A8}"/>
              </a:ext>
            </a:extLst>
          </p:cNvPr>
          <p:cNvCxnSpPr>
            <a:cxnSpLocks/>
          </p:cNvCxnSpPr>
          <p:nvPr/>
        </p:nvCxnSpPr>
        <p:spPr>
          <a:xfrm>
            <a:off x="8315127" y="3445996"/>
            <a:ext cx="204363" cy="293576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6A9180F-282A-4A9E-B1FC-521E66D11767}"/>
              </a:ext>
            </a:extLst>
          </p:cNvPr>
          <p:cNvCxnSpPr>
            <a:cxnSpLocks/>
          </p:cNvCxnSpPr>
          <p:nvPr/>
        </p:nvCxnSpPr>
        <p:spPr>
          <a:xfrm>
            <a:off x="9960780" y="4040608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ylinder 61">
            <a:extLst>
              <a:ext uri="{FF2B5EF4-FFF2-40B4-BE49-F238E27FC236}">
                <a16:creationId xmlns:a16="http://schemas.microsoft.com/office/drawing/2014/main" id="{1C2FB88F-2C33-4FD8-8385-28A19166424E}"/>
              </a:ext>
            </a:extLst>
          </p:cNvPr>
          <p:cNvSpPr/>
          <p:nvPr/>
        </p:nvSpPr>
        <p:spPr>
          <a:xfrm>
            <a:off x="10875982" y="3532976"/>
            <a:ext cx="917454" cy="10685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4569C91-D874-489E-9E57-DC17D695CB8C}"/>
              </a:ext>
            </a:extLst>
          </p:cNvPr>
          <p:cNvSpPr/>
          <p:nvPr/>
        </p:nvSpPr>
        <p:spPr>
          <a:xfrm rot="5400000">
            <a:off x="3655899" y="3957437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DF19478-F498-4EFB-A38F-98B1220B2D35}"/>
              </a:ext>
            </a:extLst>
          </p:cNvPr>
          <p:cNvSpPr/>
          <p:nvPr/>
        </p:nvSpPr>
        <p:spPr>
          <a:xfrm rot="5400000">
            <a:off x="6376336" y="3957437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B627E44-9A78-4DB1-9691-EFA30FC470AF}"/>
              </a:ext>
            </a:extLst>
          </p:cNvPr>
          <p:cNvSpPr/>
          <p:nvPr/>
        </p:nvSpPr>
        <p:spPr>
          <a:xfrm rot="5400000">
            <a:off x="8786759" y="3896114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560B1A-0BE1-474E-B7B5-49C78BA844D2}"/>
              </a:ext>
            </a:extLst>
          </p:cNvPr>
          <p:cNvSpPr txBox="1"/>
          <p:nvPr/>
        </p:nvSpPr>
        <p:spPr>
          <a:xfrm>
            <a:off x="2062241" y="5129898"/>
            <a:ext cx="2807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</a:t>
            </a:r>
            <a:r>
              <a:rPr lang="fr-FR" dirty="0" err="1"/>
              <a:t>Specific</a:t>
            </a:r>
            <a:r>
              <a:rPr lang="fr-FR" dirty="0"/>
              <a:t> to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Message &lt;-&gt; </a:t>
            </a:r>
            <a:r>
              <a:rPr lang="fr-FR" dirty="0" err="1"/>
              <a:t>internal</a:t>
            </a:r>
            <a:r>
              <a:rPr lang="fr-FR" dirty="0"/>
              <a:t> DTO</a:t>
            </a:r>
          </a:p>
          <a:p>
            <a:r>
              <a:rPr lang="fr-FR" dirty="0" err="1"/>
              <a:t>writeMsgTo</a:t>
            </a:r>
            <a:r>
              <a:rPr lang="fr-FR" dirty="0"/>
              <a:t>() / </a:t>
            </a:r>
            <a:r>
              <a:rPr lang="fr-FR" dirty="0" err="1"/>
              <a:t>parseFrom</a:t>
            </a:r>
            <a:r>
              <a:rPr lang="fr-FR" dirty="0"/>
              <a:t>()</a:t>
            </a:r>
          </a:p>
          <a:p>
            <a:r>
              <a:rPr lang="fr-FR" dirty="0"/>
              <a:t>(</a:t>
            </a:r>
            <a:r>
              <a:rPr lang="fr-FR" b="1" dirty="0"/>
              <a:t>SOLID = </a:t>
            </a:r>
            <a:r>
              <a:rPr lang="fr-FR" b="1" dirty="0" err="1"/>
              <a:t>protocol</a:t>
            </a:r>
            <a:r>
              <a:rPr lang="fr-FR" b="1" dirty="0"/>
              <a:t> mapping</a:t>
            </a:r>
            <a:r>
              <a:rPr lang="fr-FR" dirty="0"/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213AA6-6EE2-45AA-A82C-C38C03186164}"/>
              </a:ext>
            </a:extLst>
          </p:cNvPr>
          <p:cNvSpPr txBox="1"/>
          <p:nvPr/>
        </p:nvSpPr>
        <p:spPr>
          <a:xfrm>
            <a:off x="5394214" y="5100918"/>
            <a:ext cx="24563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Shared</a:t>
            </a:r>
            <a:r>
              <a:rPr lang="fr-FR" dirty="0"/>
              <a:t> business </a:t>
            </a:r>
            <a:r>
              <a:rPr lang="fr-FR" dirty="0" err="1"/>
              <a:t>facade</a:t>
            </a:r>
            <a:endParaRPr lang="fr-FR" dirty="0"/>
          </a:p>
          <a:p>
            <a:r>
              <a:rPr lang="fr-FR" dirty="0" err="1"/>
              <a:t>map</a:t>
            </a:r>
            <a:r>
              <a:rPr lang="fr-FR" dirty="0"/>
              <a:t> DTO &lt;-&gt;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Transaction</a:t>
            </a:r>
          </a:p>
          <a:p>
            <a:r>
              <a:rPr lang="fr-FR" dirty="0"/>
              <a:t>dto2entity / entity2dto </a:t>
            </a:r>
          </a:p>
          <a:p>
            <a:r>
              <a:rPr lang="fr-FR" dirty="0"/>
              <a:t>(SOLID = </a:t>
            </a:r>
            <a:r>
              <a:rPr lang="fr-FR" b="1" dirty="0"/>
              <a:t>XA </a:t>
            </a:r>
            <a:r>
              <a:rPr lang="fr-FR" b="1" dirty="0" err="1"/>
              <a:t>boundary</a:t>
            </a:r>
            <a:r>
              <a:rPr lang="fr-FR" dirty="0"/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7964C2-7E79-47B9-8EC2-D65C1582E14D}"/>
              </a:ext>
            </a:extLst>
          </p:cNvPr>
          <p:cNvSpPr txBox="1"/>
          <p:nvPr/>
        </p:nvSpPr>
        <p:spPr>
          <a:xfrm>
            <a:off x="7987989" y="5129898"/>
            <a:ext cx="27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business code</a:t>
            </a:r>
          </a:p>
          <a:p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Entity</a:t>
            </a:r>
            <a:r>
              <a:rPr lang="fr-FR" dirty="0"/>
              <a:t> classes, SQL</a:t>
            </a:r>
          </a:p>
        </p:txBody>
      </p:sp>
    </p:spTree>
    <p:extLst>
      <p:ext uri="{BB962C8B-B14F-4D97-AF65-F5344CB8AC3E}">
        <p14:creationId xmlns:p14="http://schemas.microsoft.com/office/powerpoint/2010/main" val="101731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A183-5905-4BAC-83C2-4565B959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61" y="-130686"/>
            <a:ext cx="12200861" cy="92141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Message / Api DTO  !=  </a:t>
            </a:r>
            <a:r>
              <a:rPr lang="fr-FR" dirty="0" err="1"/>
              <a:t>Internal</a:t>
            </a:r>
            <a:r>
              <a:rPr lang="fr-FR" dirty="0"/>
              <a:t> DTO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84BE3-8D91-46FB-B3B6-40D3F927EC00}"/>
              </a:ext>
            </a:extLst>
          </p:cNvPr>
          <p:cNvSpPr/>
          <p:nvPr/>
        </p:nvSpPr>
        <p:spPr>
          <a:xfrm>
            <a:off x="2712126" y="743503"/>
            <a:ext cx="7464771" cy="60374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09A50-FDD9-4A10-9862-0EA373A1B62C}"/>
              </a:ext>
            </a:extLst>
          </p:cNvPr>
          <p:cNvSpPr txBox="1"/>
          <p:nvPr/>
        </p:nvSpPr>
        <p:spPr>
          <a:xfrm>
            <a:off x="5961303" y="676590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API(s) Server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8D6B93-9CA8-4251-92B4-3FB6927C3442}"/>
              </a:ext>
            </a:extLst>
          </p:cNvPr>
          <p:cNvSpPr/>
          <p:nvPr/>
        </p:nvSpPr>
        <p:spPr>
          <a:xfrm>
            <a:off x="2195148" y="1026356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45F06-D8FD-4FC0-A097-B945BF7DE71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429064" y="1151289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FCFCB7-38D2-47D1-8EA5-AD0D31B8DCC6}"/>
              </a:ext>
            </a:extLst>
          </p:cNvPr>
          <p:cNvSpPr txBox="1"/>
          <p:nvPr/>
        </p:nvSpPr>
        <p:spPr>
          <a:xfrm>
            <a:off x="379792" y="906889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gRPC</a:t>
            </a:r>
            <a:r>
              <a:rPr lang="fr-FR" dirty="0"/>
              <a:t>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C5872D-B47C-4EAC-85FE-85BC2F43F02E}"/>
              </a:ext>
            </a:extLst>
          </p:cNvPr>
          <p:cNvSpPr/>
          <p:nvPr/>
        </p:nvSpPr>
        <p:spPr>
          <a:xfrm>
            <a:off x="2195148" y="2732881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FACD4F-40B2-4F48-8E3E-6744BA2D0992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429064" y="2857814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ABFCC-BF1B-49CC-8D7C-8CF943E1565D}"/>
              </a:ext>
            </a:extLst>
          </p:cNvPr>
          <p:cNvSpPr/>
          <p:nvPr/>
        </p:nvSpPr>
        <p:spPr>
          <a:xfrm>
            <a:off x="2997905" y="2605290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3F362-9C31-4921-B3A9-79F5F3C37D5B}"/>
              </a:ext>
            </a:extLst>
          </p:cNvPr>
          <p:cNvSpPr txBox="1"/>
          <p:nvPr/>
        </p:nvSpPr>
        <p:spPr>
          <a:xfrm>
            <a:off x="379792" y="2613414"/>
            <a:ext cx="1913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/api/v1/</a:t>
            </a:r>
          </a:p>
          <a:p>
            <a:r>
              <a:rPr lang="fr-FR" dirty="0"/>
              <a:t>http REST (</a:t>
            </a:r>
            <a:r>
              <a:rPr lang="fr-FR" dirty="0" err="1"/>
              <a:t>legacy</a:t>
            </a:r>
            <a:r>
              <a:rPr lang="fr-FR" dirty="0"/>
              <a:t>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5F8824-A8A8-41AC-A00D-0A6F3AD9E3CD}"/>
              </a:ext>
            </a:extLst>
          </p:cNvPr>
          <p:cNvCxnSpPr>
            <a:cxnSpLocks/>
          </p:cNvCxnSpPr>
          <p:nvPr/>
        </p:nvCxnSpPr>
        <p:spPr>
          <a:xfrm>
            <a:off x="5030344" y="1378946"/>
            <a:ext cx="847670" cy="2934435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CAA79B-2FF0-4562-89AC-0080A9D3456A}"/>
              </a:ext>
            </a:extLst>
          </p:cNvPr>
          <p:cNvCxnSpPr>
            <a:cxnSpLocks/>
          </p:cNvCxnSpPr>
          <p:nvPr/>
        </p:nvCxnSpPr>
        <p:spPr>
          <a:xfrm>
            <a:off x="5017033" y="2887650"/>
            <a:ext cx="860981" cy="1604987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7D8AA-0F9D-4803-BF4B-76301492181A}"/>
              </a:ext>
            </a:extLst>
          </p:cNvPr>
          <p:cNvSpPr/>
          <p:nvPr/>
        </p:nvSpPr>
        <p:spPr>
          <a:xfrm>
            <a:off x="6096646" y="4080724"/>
            <a:ext cx="1504507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74DAB-D0E5-4CA9-994C-766C653CBCFE}"/>
              </a:ext>
            </a:extLst>
          </p:cNvPr>
          <p:cNvSpPr txBox="1"/>
          <p:nvPr/>
        </p:nvSpPr>
        <p:spPr>
          <a:xfrm>
            <a:off x="3019478" y="2727712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V0RestController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A7E7CA-6B16-43EC-A29B-89FDFE59FC3A}"/>
              </a:ext>
            </a:extLst>
          </p:cNvPr>
          <p:cNvSpPr/>
          <p:nvPr/>
        </p:nvSpPr>
        <p:spPr>
          <a:xfrm>
            <a:off x="2990036" y="824337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B54E09-876F-4728-9F8F-24EA04179BD7}"/>
              </a:ext>
            </a:extLst>
          </p:cNvPr>
          <p:cNvSpPr txBox="1"/>
          <p:nvPr/>
        </p:nvSpPr>
        <p:spPr>
          <a:xfrm>
            <a:off x="3011609" y="94675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gRPCSkelImpl</a:t>
            </a:r>
            <a:endParaRPr lang="fr-FR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8611DC-55D3-4FBD-822C-FEAC85542D71}"/>
              </a:ext>
            </a:extLst>
          </p:cNvPr>
          <p:cNvSpPr txBox="1"/>
          <p:nvPr/>
        </p:nvSpPr>
        <p:spPr>
          <a:xfrm>
            <a:off x="5826894" y="3705561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@Transactional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DA53F7-7AF9-4E16-A5A0-E37E92BF718D}"/>
              </a:ext>
            </a:extLst>
          </p:cNvPr>
          <p:cNvSpPr txBox="1"/>
          <p:nvPr/>
        </p:nvSpPr>
        <p:spPr>
          <a:xfrm>
            <a:off x="6260912" y="4177067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XAService</a:t>
            </a:r>
            <a:endParaRPr lang="fr-FR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A47B00-BFD8-43A7-B315-4D385BB0E1CB}"/>
              </a:ext>
            </a:extLst>
          </p:cNvPr>
          <p:cNvSpPr/>
          <p:nvPr/>
        </p:nvSpPr>
        <p:spPr>
          <a:xfrm>
            <a:off x="8443041" y="5560763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BF248E-4460-419B-979B-8C2422D1E1ED}"/>
              </a:ext>
            </a:extLst>
          </p:cNvPr>
          <p:cNvSpPr txBox="1"/>
          <p:nvPr/>
        </p:nvSpPr>
        <p:spPr>
          <a:xfrm>
            <a:off x="8585820" y="5666791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JPA Repository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470AAC-BC98-4F65-AABC-CAF4776E38A8}"/>
              </a:ext>
            </a:extLst>
          </p:cNvPr>
          <p:cNvCxnSpPr>
            <a:cxnSpLocks/>
          </p:cNvCxnSpPr>
          <p:nvPr/>
        </p:nvCxnSpPr>
        <p:spPr>
          <a:xfrm>
            <a:off x="7665521" y="4546399"/>
            <a:ext cx="519948" cy="1210876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6A9180F-282A-4A9E-B1FC-521E66D11767}"/>
              </a:ext>
            </a:extLst>
          </p:cNvPr>
          <p:cNvCxnSpPr>
            <a:cxnSpLocks/>
          </p:cNvCxnSpPr>
          <p:nvPr/>
        </p:nvCxnSpPr>
        <p:spPr>
          <a:xfrm>
            <a:off x="10129291" y="5842454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ylinder 61">
            <a:extLst>
              <a:ext uri="{FF2B5EF4-FFF2-40B4-BE49-F238E27FC236}">
                <a16:creationId xmlns:a16="http://schemas.microsoft.com/office/drawing/2014/main" id="{1C2FB88F-2C33-4FD8-8385-28A19166424E}"/>
              </a:ext>
            </a:extLst>
          </p:cNvPr>
          <p:cNvSpPr/>
          <p:nvPr/>
        </p:nvSpPr>
        <p:spPr>
          <a:xfrm>
            <a:off x="11044493" y="5334822"/>
            <a:ext cx="917454" cy="10685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0E5D70-A128-4DD3-8436-E81B4AB8CBC6}"/>
              </a:ext>
            </a:extLst>
          </p:cNvPr>
          <p:cNvCxnSpPr/>
          <p:nvPr/>
        </p:nvCxnSpPr>
        <p:spPr>
          <a:xfrm>
            <a:off x="4901609" y="902511"/>
            <a:ext cx="0" cy="95287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D99777-360B-44E0-A4A4-72C0B14E7C41}"/>
              </a:ext>
            </a:extLst>
          </p:cNvPr>
          <p:cNvCxnSpPr/>
          <p:nvPr/>
        </p:nvCxnSpPr>
        <p:spPr>
          <a:xfrm>
            <a:off x="4984898" y="902511"/>
            <a:ext cx="0" cy="95287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AA3B82-298F-40C8-8340-86E24FA69B72}"/>
              </a:ext>
            </a:extLst>
          </p:cNvPr>
          <p:cNvCxnSpPr>
            <a:cxnSpLocks/>
          </p:cNvCxnSpPr>
          <p:nvPr/>
        </p:nvCxnSpPr>
        <p:spPr>
          <a:xfrm>
            <a:off x="6075636" y="4053910"/>
            <a:ext cx="0" cy="2150123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A71527-9C10-4EE9-BAE8-50FDA99F80C5}"/>
              </a:ext>
            </a:extLst>
          </p:cNvPr>
          <p:cNvCxnSpPr>
            <a:cxnSpLocks/>
          </p:cNvCxnSpPr>
          <p:nvPr/>
        </p:nvCxnSpPr>
        <p:spPr>
          <a:xfrm>
            <a:off x="6012712" y="4065272"/>
            <a:ext cx="0" cy="2150123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B838597-E3CF-4532-8F3C-CABA561FFDAC}"/>
              </a:ext>
            </a:extLst>
          </p:cNvPr>
          <p:cNvSpPr/>
          <p:nvPr/>
        </p:nvSpPr>
        <p:spPr>
          <a:xfrm>
            <a:off x="6096646" y="4836241"/>
            <a:ext cx="3946915" cy="525023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row: Left-Right 71">
            <a:extLst>
              <a:ext uri="{FF2B5EF4-FFF2-40B4-BE49-F238E27FC236}">
                <a16:creationId xmlns:a16="http://schemas.microsoft.com/office/drawing/2014/main" id="{F7D9174E-3675-4983-BB5C-6E52A9F577C0}"/>
              </a:ext>
            </a:extLst>
          </p:cNvPr>
          <p:cNvSpPr/>
          <p:nvPr/>
        </p:nvSpPr>
        <p:spPr>
          <a:xfrm>
            <a:off x="2886504" y="3328950"/>
            <a:ext cx="7169975" cy="558276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7D53572B-22E7-4F84-90AF-B1D8892C874C}"/>
              </a:ext>
            </a:extLst>
          </p:cNvPr>
          <p:cNvSpPr/>
          <p:nvPr/>
        </p:nvSpPr>
        <p:spPr>
          <a:xfrm>
            <a:off x="2886504" y="1591064"/>
            <a:ext cx="1974445" cy="504548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0410-ED11-41CA-B67C-FBC889549B7E}"/>
              </a:ext>
            </a:extLst>
          </p:cNvPr>
          <p:cNvSpPr txBox="1"/>
          <p:nvPr/>
        </p:nvSpPr>
        <p:spPr>
          <a:xfrm>
            <a:off x="6058440" y="554755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XA=&gt;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61732B-AEBF-4F23-A09A-77B1C00E94F3}"/>
              </a:ext>
            </a:extLst>
          </p:cNvPr>
          <p:cNvSpPr txBox="1"/>
          <p:nvPr/>
        </p:nvSpPr>
        <p:spPr>
          <a:xfrm>
            <a:off x="4993375" y="554755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&lt;=No XA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3F4927-50FE-4679-BD0F-1623C2115E94}"/>
              </a:ext>
            </a:extLst>
          </p:cNvPr>
          <p:cNvSpPr txBox="1"/>
          <p:nvPr/>
        </p:nvSpPr>
        <p:spPr>
          <a:xfrm>
            <a:off x="4071393" y="3430818"/>
            <a:ext cx="479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DTO</a:t>
            </a:r>
            <a:r>
              <a:rPr lang="fr-FR" dirty="0"/>
              <a:t>  scope :          all the JVM         (no restriction)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5F3772-1491-4FD4-994D-96A1226F0BEE}"/>
              </a:ext>
            </a:extLst>
          </p:cNvPr>
          <p:cNvSpPr txBox="1"/>
          <p:nvPr/>
        </p:nvSpPr>
        <p:spPr>
          <a:xfrm>
            <a:off x="7238849" y="4921031"/>
            <a:ext cx="197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Entity</a:t>
            </a:r>
            <a:r>
              <a:rPr lang="fr-FR" dirty="0"/>
              <a:t> scope : in XA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626B2-1705-4377-96A5-34C2CFBB158D}"/>
              </a:ext>
            </a:extLst>
          </p:cNvPr>
          <p:cNvSpPr txBox="1"/>
          <p:nvPr/>
        </p:nvSpPr>
        <p:spPr>
          <a:xfrm>
            <a:off x="3081693" y="1665170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Message</a:t>
            </a:r>
            <a:r>
              <a:rPr lang="fr-FR" dirty="0"/>
              <a:t> scope</a:t>
            </a:r>
          </a:p>
        </p:txBody>
      </p:sp>
      <p:sp>
        <p:nvSpPr>
          <p:cNvPr id="79" name="Arrow: Left-Right 78">
            <a:extLst>
              <a:ext uri="{FF2B5EF4-FFF2-40B4-BE49-F238E27FC236}">
                <a16:creationId xmlns:a16="http://schemas.microsoft.com/office/drawing/2014/main" id="{E9EE8DEC-DE66-408F-A3EE-38F356ED6971}"/>
              </a:ext>
            </a:extLst>
          </p:cNvPr>
          <p:cNvSpPr/>
          <p:nvPr/>
        </p:nvSpPr>
        <p:spPr>
          <a:xfrm>
            <a:off x="305289" y="3316217"/>
            <a:ext cx="2581215" cy="558276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A2C350-92B8-4B25-96DE-A64E85A821C7}"/>
              </a:ext>
            </a:extLst>
          </p:cNvPr>
          <p:cNvSpPr txBox="1"/>
          <p:nvPr/>
        </p:nvSpPr>
        <p:spPr>
          <a:xfrm>
            <a:off x="999768" y="340855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{ JSON }</a:t>
            </a:r>
          </a:p>
        </p:txBody>
      </p:sp>
      <p:sp>
        <p:nvSpPr>
          <p:cNvPr id="80" name="Arrow: Left-Right 79">
            <a:extLst>
              <a:ext uri="{FF2B5EF4-FFF2-40B4-BE49-F238E27FC236}">
                <a16:creationId xmlns:a16="http://schemas.microsoft.com/office/drawing/2014/main" id="{DA7790F7-FDE1-4E71-A862-A9683F1FF352}"/>
              </a:ext>
            </a:extLst>
          </p:cNvPr>
          <p:cNvSpPr/>
          <p:nvPr/>
        </p:nvSpPr>
        <p:spPr>
          <a:xfrm>
            <a:off x="338270" y="1563916"/>
            <a:ext cx="2548235" cy="558276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80BDDC-1238-46C2-A860-E56693556B27}"/>
              </a:ext>
            </a:extLst>
          </p:cNvPr>
          <p:cNvSpPr txBox="1"/>
          <p:nvPr/>
        </p:nvSpPr>
        <p:spPr>
          <a:xfrm>
            <a:off x="1032749" y="16296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01010101</a:t>
            </a:r>
          </a:p>
        </p:txBody>
      </p:sp>
      <p:sp>
        <p:nvSpPr>
          <p:cNvPr id="82" name="Arrow: Left-Right 81">
            <a:extLst>
              <a:ext uri="{FF2B5EF4-FFF2-40B4-BE49-F238E27FC236}">
                <a16:creationId xmlns:a16="http://schemas.microsoft.com/office/drawing/2014/main" id="{81D7CDB3-EC81-4C9B-824C-1D9780B0293A}"/>
              </a:ext>
            </a:extLst>
          </p:cNvPr>
          <p:cNvSpPr/>
          <p:nvPr/>
        </p:nvSpPr>
        <p:spPr>
          <a:xfrm>
            <a:off x="6901642" y="6191420"/>
            <a:ext cx="3141919" cy="525023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D591662-0ADF-4B7B-819E-E8C21B058AE8}"/>
              </a:ext>
            </a:extLst>
          </p:cNvPr>
          <p:cNvSpPr txBox="1"/>
          <p:nvPr/>
        </p:nvSpPr>
        <p:spPr>
          <a:xfrm>
            <a:off x="7238849" y="6276210"/>
            <a:ext cx="24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Custom </a:t>
            </a:r>
            <a:r>
              <a:rPr lang="fr-FR" b="1" dirty="0" err="1"/>
              <a:t>Query</a:t>
            </a:r>
            <a:r>
              <a:rPr lang="fr-FR" b="1" dirty="0"/>
              <a:t> DTO (</a:t>
            </a:r>
            <a:r>
              <a:rPr lang="fr-FR" b="1" dirty="0" err="1"/>
              <a:t>sql</a:t>
            </a:r>
            <a:r>
              <a:rPr lang="fr-FR" b="1" dirty="0"/>
              <a:t>)</a:t>
            </a:r>
            <a:endParaRPr lang="fr-FR" dirty="0"/>
          </a:p>
        </p:txBody>
      </p:sp>
      <p:sp>
        <p:nvSpPr>
          <p:cNvPr id="86" name="Arrow: Left-Right 85">
            <a:extLst>
              <a:ext uri="{FF2B5EF4-FFF2-40B4-BE49-F238E27FC236}">
                <a16:creationId xmlns:a16="http://schemas.microsoft.com/office/drawing/2014/main" id="{D0C56E30-6FC4-404B-B5F5-C4B3D7FFCC6C}"/>
              </a:ext>
            </a:extLst>
          </p:cNvPr>
          <p:cNvSpPr/>
          <p:nvPr/>
        </p:nvSpPr>
        <p:spPr>
          <a:xfrm>
            <a:off x="10207831" y="5912282"/>
            <a:ext cx="807624" cy="558276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3BEA3A-BF86-4FC6-92A0-31D53715E044}"/>
              </a:ext>
            </a:extLst>
          </p:cNvPr>
          <p:cNvSpPr txBox="1"/>
          <p:nvPr/>
        </p:nvSpPr>
        <p:spPr>
          <a:xfrm>
            <a:off x="10310134" y="5994044"/>
            <a:ext cx="71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SQL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9FC6F5D-5432-4CF1-8DF5-E408AEB2B43D}"/>
              </a:ext>
            </a:extLst>
          </p:cNvPr>
          <p:cNvSpPr/>
          <p:nvPr/>
        </p:nvSpPr>
        <p:spPr>
          <a:xfrm>
            <a:off x="7956430" y="4171002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8459A0-E407-4238-8E18-FBD20E4D2FAF}"/>
              </a:ext>
            </a:extLst>
          </p:cNvPr>
          <p:cNvSpPr txBox="1"/>
          <p:nvPr/>
        </p:nvSpPr>
        <p:spPr>
          <a:xfrm>
            <a:off x="7956429" y="4280623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LowLevelService</a:t>
            </a:r>
            <a:endParaRPr lang="fr-FR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C4A4E2-AD03-4FB2-98E2-45F6B0CCAB09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7660685" y="4216151"/>
            <a:ext cx="295744" cy="249138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Left-Right 93">
            <a:extLst>
              <a:ext uri="{FF2B5EF4-FFF2-40B4-BE49-F238E27FC236}">
                <a16:creationId xmlns:a16="http://schemas.microsoft.com/office/drawing/2014/main" id="{B270B7A3-E2D5-4D64-913D-775ACBDA8428}"/>
              </a:ext>
            </a:extLst>
          </p:cNvPr>
          <p:cNvSpPr/>
          <p:nvPr/>
        </p:nvSpPr>
        <p:spPr>
          <a:xfrm>
            <a:off x="4818835" y="1979469"/>
            <a:ext cx="2925681" cy="525023"/>
          </a:xfrm>
          <a:prstGeom prst="left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D4F9CC-BB3F-4A4D-8418-AA9E3E07902C}"/>
              </a:ext>
            </a:extLst>
          </p:cNvPr>
          <p:cNvSpPr txBox="1"/>
          <p:nvPr/>
        </p:nvSpPr>
        <p:spPr>
          <a:xfrm>
            <a:off x="5451976" y="20573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Internal</a:t>
            </a:r>
            <a:r>
              <a:rPr lang="fr-FR" b="1" dirty="0"/>
              <a:t> DTO</a:t>
            </a:r>
            <a:endParaRPr lang="fr-FR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C4DC8-364D-4B55-93B1-D06B402A433D}"/>
              </a:ext>
            </a:extLst>
          </p:cNvPr>
          <p:cNvSpPr txBox="1"/>
          <p:nvPr/>
        </p:nvSpPr>
        <p:spPr>
          <a:xfrm>
            <a:off x="5726576" y="2424757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in/out for </a:t>
            </a:r>
            <a:r>
              <a:rPr lang="fr-FR" dirty="0" err="1"/>
              <a:t>XAService</a:t>
            </a:r>
            <a:r>
              <a:rPr lang="fr-FR" dirty="0"/>
              <a:t> 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F5A11A-ACC0-4D71-8288-4F5407C0ADD7}"/>
              </a:ext>
            </a:extLst>
          </p:cNvPr>
          <p:cNvSpPr txBox="1"/>
          <p:nvPr/>
        </p:nvSpPr>
        <p:spPr>
          <a:xfrm>
            <a:off x="5030344" y="1098275"/>
            <a:ext cx="399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=&gt; No </a:t>
            </a:r>
            <a:r>
              <a:rPr lang="fr-FR" b="1" dirty="0" err="1">
                <a:solidFill>
                  <a:srgbClr val="FF0000"/>
                </a:solidFill>
              </a:rPr>
              <a:t>specific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protocol</a:t>
            </a:r>
            <a:r>
              <a:rPr lang="fr-FR" b="1" dirty="0">
                <a:solidFill>
                  <a:srgbClr val="FF0000"/>
                </a:solidFill>
              </a:rPr>
              <a:t> Message in code</a:t>
            </a:r>
          </a:p>
          <a:p>
            <a:r>
              <a:rPr lang="fr-FR" b="1" dirty="0">
                <a:solidFill>
                  <a:srgbClr val="FF0000"/>
                </a:solidFill>
              </a:rPr>
              <a:t>( clean code </a:t>
            </a:r>
            <a:r>
              <a:rPr lang="fr-FR" b="1" dirty="0" err="1">
                <a:solidFill>
                  <a:srgbClr val="FF0000"/>
                </a:solidFill>
              </a:rPr>
              <a:t>rule</a:t>
            </a:r>
            <a:r>
              <a:rPr lang="fr-FR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8992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6568-DB09-4AC5-B93A-A0738C7F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gRPC</a:t>
            </a:r>
            <a:r>
              <a:rPr lang="fr-FR" dirty="0"/>
              <a:t> / </a:t>
            </a:r>
            <a:r>
              <a:rPr lang="fr-FR" dirty="0" err="1"/>
              <a:t>protobuf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backward</a:t>
            </a:r>
            <a:r>
              <a:rPr lang="fr-FR" dirty="0"/>
              <a:t> compatibility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E65C-1D0F-4033-9F87-E4786D9BFD4D}"/>
              </a:ext>
            </a:extLst>
          </p:cNvPr>
          <p:cNvSpPr txBox="1"/>
          <p:nvPr/>
        </p:nvSpPr>
        <p:spPr>
          <a:xfrm>
            <a:off x="3514060" y="3354572"/>
            <a:ext cx="7139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Zooming</a:t>
            </a:r>
            <a:r>
              <a:rPr lang="fr-FR" sz="2800" dirty="0"/>
              <a:t> on </a:t>
            </a:r>
            <a:r>
              <a:rPr lang="fr-FR" sz="2800" dirty="0" err="1"/>
              <a:t>backward</a:t>
            </a:r>
            <a:r>
              <a:rPr lang="fr-FR" sz="2800" dirty="0"/>
              <a:t> compatibility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ideas</a:t>
            </a:r>
            <a:r>
              <a:rPr lang="fr-FR" sz="2800" dirty="0"/>
              <a:t> for </a:t>
            </a:r>
            <a:r>
              <a:rPr lang="fr-FR" sz="2800" dirty="0" err="1"/>
              <a:t>Rest</a:t>
            </a:r>
            <a:r>
              <a:rPr lang="fr-FR" sz="2800" dirty="0"/>
              <a:t> / </a:t>
            </a:r>
            <a:r>
              <a:rPr lang="fr-FR" sz="2800" dirty="0" err="1"/>
              <a:t>Json</a:t>
            </a:r>
            <a:r>
              <a:rPr lang="fr-FR" sz="2800" dirty="0"/>
              <a:t> </a:t>
            </a:r>
            <a:r>
              <a:rPr lang="fr-FR" sz="2800" dirty="0" err="1"/>
              <a:t>backward</a:t>
            </a:r>
            <a:r>
              <a:rPr lang="fr-FR" sz="2800" dirty="0"/>
              <a:t> compatibility ?</a:t>
            </a:r>
          </a:p>
        </p:txBody>
      </p:sp>
    </p:spTree>
    <p:extLst>
      <p:ext uri="{BB962C8B-B14F-4D97-AF65-F5344CB8AC3E}">
        <p14:creationId xmlns:p14="http://schemas.microsoft.com/office/powerpoint/2010/main" val="237946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Fixed</a:t>
            </a:r>
            <a:r>
              <a:rPr lang="fr-FR" dirty="0"/>
              <a:t> / support version upgrade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61CF9-5D3D-4E3A-B6E5-C37645889B8D}"/>
              </a:ext>
            </a:extLst>
          </p:cNvPr>
          <p:cNvSpPr txBox="1"/>
          <p:nvPr/>
        </p:nvSpPr>
        <p:spPr>
          <a:xfrm>
            <a:off x="2966484" y="2179674"/>
            <a:ext cx="559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Backward</a:t>
            </a:r>
            <a:r>
              <a:rPr lang="fr-FR" sz="2800" dirty="0"/>
              <a:t>-compatibility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mandatory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D680F-77BF-46B5-8499-53EA6F65653A}"/>
              </a:ext>
            </a:extLst>
          </p:cNvPr>
          <p:cNvSpPr txBox="1"/>
          <p:nvPr/>
        </p:nvSpPr>
        <p:spPr>
          <a:xfrm>
            <a:off x="2966484" y="2971688"/>
            <a:ext cx="600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evolutivity</a:t>
            </a:r>
            <a:r>
              <a:rPr lang="fr-FR" sz="2800" dirty="0"/>
              <a:t> possible ?    </a:t>
            </a:r>
            <a:r>
              <a:rPr lang="fr-FR" sz="2800" dirty="0" err="1"/>
              <a:t>Better</a:t>
            </a:r>
            <a:r>
              <a:rPr lang="fr-FR" sz="2800" dirty="0"/>
              <a:t> if </a:t>
            </a:r>
            <a:r>
              <a:rPr lang="fr-FR" sz="2800" dirty="0" err="1"/>
              <a:t>true</a:t>
            </a:r>
            <a:endParaRPr lang="fr-FR" sz="28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B00410E-BF9C-4DD3-B745-7F9DC906E4A5}"/>
              </a:ext>
            </a:extLst>
          </p:cNvPr>
          <p:cNvSpPr/>
          <p:nvPr/>
        </p:nvSpPr>
        <p:spPr>
          <a:xfrm rot="16200000">
            <a:off x="3850316" y="3704117"/>
            <a:ext cx="287079" cy="2974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A168-19CC-4AF4-910E-FA43592E0CD2}"/>
              </a:ext>
            </a:extLst>
          </p:cNvPr>
          <p:cNvCxnSpPr/>
          <p:nvPr/>
        </p:nvCxnSpPr>
        <p:spPr>
          <a:xfrm>
            <a:off x="2822943" y="4954772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2B59BB-D231-4345-A43F-410125D6A2BA}"/>
              </a:ext>
            </a:extLst>
          </p:cNvPr>
          <p:cNvSpPr txBox="1"/>
          <p:nvPr/>
        </p:nvSpPr>
        <p:spPr>
          <a:xfrm>
            <a:off x="2620004" y="5550193"/>
            <a:ext cx="1240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V0</a:t>
            </a:r>
          </a:p>
          <a:p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4B9F0A-4677-4AD5-9E13-F46C7B68FF64}"/>
              </a:ext>
            </a:extLst>
          </p:cNvPr>
          <p:cNvCxnSpPr/>
          <p:nvPr/>
        </p:nvCxnSpPr>
        <p:spPr>
          <a:xfrm>
            <a:off x="4013347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957A9-E956-4561-BED9-6D53B87578C9}"/>
              </a:ext>
            </a:extLst>
          </p:cNvPr>
          <p:cNvSpPr txBox="1"/>
          <p:nvPr/>
        </p:nvSpPr>
        <p:spPr>
          <a:xfrm>
            <a:off x="3810407" y="55448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C2EBC-938E-4FA3-83B3-F1A30D593DDC}"/>
              </a:ext>
            </a:extLst>
          </p:cNvPr>
          <p:cNvCxnSpPr/>
          <p:nvPr/>
        </p:nvCxnSpPr>
        <p:spPr>
          <a:xfrm>
            <a:off x="5051068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7C0DE-F896-4E90-B877-1C832E2DB233}"/>
              </a:ext>
            </a:extLst>
          </p:cNvPr>
          <p:cNvSpPr txBox="1"/>
          <p:nvPr/>
        </p:nvSpPr>
        <p:spPr>
          <a:xfrm>
            <a:off x="4848128" y="5544877"/>
            <a:ext cx="142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V2</a:t>
            </a:r>
          </a:p>
          <a:p>
            <a:r>
              <a:rPr lang="fr-FR" dirty="0" err="1"/>
              <a:t>experimental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27C23-5E45-4611-8A04-46F0219647DE}"/>
              </a:ext>
            </a:extLst>
          </p:cNvPr>
          <p:cNvSpPr txBox="1"/>
          <p:nvPr/>
        </p:nvSpPr>
        <p:spPr>
          <a:xfrm>
            <a:off x="1296642" y="4463031"/>
            <a:ext cx="120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PAST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3D8C1-039E-43F3-9A1B-5155BF8AEFBD}"/>
              </a:ext>
            </a:extLst>
          </p:cNvPr>
          <p:cNvSpPr txBox="1"/>
          <p:nvPr/>
        </p:nvSpPr>
        <p:spPr>
          <a:xfrm>
            <a:off x="5203750" y="4460475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PRESENT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89D22-51D6-4973-9D1C-38D7AAFF8F26}"/>
              </a:ext>
            </a:extLst>
          </p:cNvPr>
          <p:cNvSpPr txBox="1"/>
          <p:nvPr/>
        </p:nvSpPr>
        <p:spPr>
          <a:xfrm>
            <a:off x="8564940" y="4448172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FUTURE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0CC9D2-11D2-440B-BBE5-0F6E2BB0D194}"/>
              </a:ext>
            </a:extLst>
          </p:cNvPr>
          <p:cNvSpPr txBox="1"/>
          <p:nvPr/>
        </p:nvSpPr>
        <p:spPr>
          <a:xfrm>
            <a:off x="7582126" y="5358808"/>
            <a:ext cx="4177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Future = </a:t>
            </a:r>
            <a:r>
              <a:rPr lang="fr-FR" sz="2000" dirty="0" err="1"/>
              <a:t>unknown</a:t>
            </a:r>
            <a:endParaRPr lang="fr-FR" sz="2000" dirty="0"/>
          </a:p>
          <a:p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known</a:t>
            </a:r>
            <a:r>
              <a:rPr lang="fr-FR" sz="2000" dirty="0"/>
              <a:t> </a:t>
            </a:r>
            <a:r>
              <a:rPr lang="fr-FR" sz="2000" dirty="0" err="1"/>
              <a:t>fact</a:t>
            </a:r>
            <a:r>
              <a:rPr lang="fr-FR" sz="2000" dirty="0"/>
              <a:t> =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change</a:t>
            </a:r>
          </a:p>
          <a:p>
            <a:r>
              <a:rPr lang="fr-FR" sz="2000" dirty="0"/>
              <a:t>…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possible to </a:t>
            </a:r>
            <a:r>
              <a:rPr lang="fr-FR" sz="2000" dirty="0" err="1"/>
              <a:t>keep</a:t>
            </a:r>
            <a:r>
              <a:rPr lang="fr-FR" sz="2000" dirty="0"/>
              <a:t> </a:t>
            </a:r>
            <a:r>
              <a:rPr lang="fr-FR" sz="2000" dirty="0" err="1"/>
              <a:t>today</a:t>
            </a:r>
            <a:r>
              <a:rPr lang="fr-FR" sz="2000" dirty="0"/>
              <a:t> </a:t>
            </a:r>
            <a:r>
              <a:rPr lang="fr-FR" sz="2000" dirty="0" err="1"/>
              <a:t>vX.Y.Z</a:t>
            </a:r>
            <a:r>
              <a:rPr lang="fr-FR" sz="2000" dirty="0"/>
              <a:t>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E9EF8D-604B-456E-A14C-66569FF41D9F}"/>
              </a:ext>
            </a:extLst>
          </p:cNvPr>
          <p:cNvSpPr/>
          <p:nvPr/>
        </p:nvSpPr>
        <p:spPr>
          <a:xfrm rot="16200000">
            <a:off x="8484623" y="3728039"/>
            <a:ext cx="287079" cy="2974458"/>
          </a:xfrm>
          <a:prstGeom prst="downArrow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Protobuf</a:t>
            </a:r>
            <a:r>
              <a:rPr lang="fr-FR" dirty="0"/>
              <a:t>, </a:t>
            </a:r>
            <a:r>
              <a:rPr lang="fr-FR" dirty="0" err="1"/>
              <a:t>gRPC</a:t>
            </a:r>
            <a:br>
              <a:rPr lang="fr-FR" dirty="0"/>
            </a:br>
            <a:r>
              <a:rPr lang="fr-FR" dirty="0" err="1"/>
              <a:t>compiled</a:t>
            </a:r>
            <a:r>
              <a:rPr lang="fr-FR" dirty="0"/>
              <a:t> </a:t>
            </a:r>
            <a:r>
              <a:rPr lang="fr-FR" dirty="0" err="1"/>
              <a:t>Versioned</a:t>
            </a:r>
            <a:r>
              <a:rPr lang="fr-FR" dirty="0"/>
              <a:t> Fields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D1D8D-3EFB-40FC-A389-55AFDA24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60" y="2968532"/>
            <a:ext cx="9110795" cy="359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A6D99-F45A-4EAA-901A-C4C2662D5969}"/>
              </a:ext>
            </a:extLst>
          </p:cNvPr>
          <p:cNvSpPr txBox="1"/>
          <p:nvPr/>
        </p:nvSpPr>
        <p:spPr>
          <a:xfrm>
            <a:off x="1720390" y="2241594"/>
            <a:ext cx="9239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</a:t>
            </a:r>
            <a:r>
              <a:rPr lang="fr-FR" sz="3200" dirty="0" err="1"/>
              <a:t>schema</a:t>
            </a:r>
            <a:r>
              <a:rPr lang="fr-FR" sz="3200" dirty="0"/>
              <a:t>, all </a:t>
            </a:r>
            <a:r>
              <a:rPr lang="fr-FR" sz="3200" dirty="0" err="1"/>
              <a:t>fields</a:t>
            </a:r>
            <a:r>
              <a:rPr lang="fr-FR" sz="3200" dirty="0"/>
              <a:t> are </a:t>
            </a:r>
            <a:r>
              <a:rPr lang="fr-FR" sz="3200" dirty="0" err="1"/>
              <a:t>numbered</a:t>
            </a:r>
            <a:r>
              <a:rPr lang="fr-FR" sz="3200" dirty="0"/>
              <a:t> (unique ID)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821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Messages, </a:t>
            </a:r>
            <a:r>
              <a:rPr lang="fr-FR" dirty="0" err="1"/>
              <a:t>Schema</a:t>
            </a:r>
            <a:r>
              <a:rPr lang="fr-FR" dirty="0"/>
              <a:t>-compatible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BD07F-BA3A-411C-98F1-DD2945497C46}"/>
              </a:ext>
            </a:extLst>
          </p:cNvPr>
          <p:cNvSpPr txBox="1"/>
          <p:nvPr/>
        </p:nvSpPr>
        <p:spPr>
          <a:xfrm>
            <a:off x="158064" y="2188362"/>
            <a:ext cx="4876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 Messages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Map</a:t>
            </a:r>
            <a:r>
              <a:rPr lang="fr-FR" sz="2800" dirty="0"/>
              <a:t>&lt;</a:t>
            </a:r>
            <a:r>
              <a:rPr lang="fr-FR" sz="2800" dirty="0" err="1"/>
              <a:t>FieldId</a:t>
            </a:r>
            <a:r>
              <a:rPr lang="fr-FR" sz="2800" dirty="0"/>
              <a:t>, Value&gt; »</a:t>
            </a:r>
          </a:p>
          <a:p>
            <a:endParaRPr lang="fr-FR" sz="2800" dirty="0"/>
          </a:p>
          <a:p>
            <a:r>
              <a:rPr lang="fr-FR" sz="2800" dirty="0" err="1"/>
              <a:t>fieldId</a:t>
            </a:r>
            <a:r>
              <a:rPr lang="fr-FR" sz="2800" dirty="0"/>
              <a:t> looks « </a:t>
            </a:r>
            <a:r>
              <a:rPr lang="fr-FR" sz="2800" dirty="0" err="1"/>
              <a:t>unneccessary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Small extra </a:t>
            </a:r>
            <a:r>
              <a:rPr lang="fr-FR" sz="2800" dirty="0" err="1"/>
              <a:t>cost</a:t>
            </a:r>
            <a:r>
              <a:rPr lang="fr-FR" sz="2800" dirty="0"/>
              <a:t> </a:t>
            </a:r>
          </a:p>
          <a:p>
            <a:r>
              <a:rPr lang="fr-FR" sz="2800" dirty="0"/>
              <a:t>  … Great compatibility</a:t>
            </a:r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57F5BE05-D1A6-4B0D-8256-39EB7F688B55}"/>
              </a:ext>
            </a:extLst>
          </p:cNvPr>
          <p:cNvSpPr/>
          <p:nvPr/>
        </p:nvSpPr>
        <p:spPr>
          <a:xfrm>
            <a:off x="9082646" y="245269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B7DF-C461-4040-8A2C-99C1DECFF4CE}"/>
              </a:ext>
            </a:extLst>
          </p:cNvPr>
          <p:cNvSpPr txBox="1"/>
          <p:nvPr/>
        </p:nvSpPr>
        <p:spPr>
          <a:xfrm>
            <a:off x="8405963" y="2039206"/>
            <a:ext cx="31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messages </a:t>
            </a:r>
            <a:r>
              <a:rPr lang="fr-FR" dirty="0" err="1"/>
              <a:t>from</a:t>
            </a:r>
            <a:r>
              <a:rPr lang="fr-FR" dirty="0"/>
              <a:t> v0 .proto format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4510-5724-4735-BACB-0301F7B74A85}"/>
              </a:ext>
            </a:extLst>
          </p:cNvPr>
          <p:cNvSpPr txBox="1"/>
          <p:nvPr/>
        </p:nvSpPr>
        <p:spPr>
          <a:xfrm>
            <a:off x="9131426" y="250793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F2863E22-479F-4F01-946B-30C14BDCF559}"/>
              </a:ext>
            </a:extLst>
          </p:cNvPr>
          <p:cNvSpPr/>
          <p:nvPr/>
        </p:nvSpPr>
        <p:spPr>
          <a:xfrm>
            <a:off x="9077330" y="4181305"/>
            <a:ext cx="2399610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A3BD0-39E3-428B-AA6E-7DE7F1849A09}"/>
              </a:ext>
            </a:extLst>
          </p:cNvPr>
          <p:cNvSpPr txBox="1"/>
          <p:nvPr/>
        </p:nvSpPr>
        <p:spPr>
          <a:xfrm>
            <a:off x="8450847" y="3708568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v1 .proto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3AEA2-E76F-4575-9953-A35C89E77685}"/>
              </a:ext>
            </a:extLst>
          </p:cNvPr>
          <p:cNvSpPr txBox="1"/>
          <p:nvPr/>
        </p:nvSpPr>
        <p:spPr>
          <a:xfrm>
            <a:off x="9131426" y="42365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», 2: « </a:t>
            </a:r>
            <a:r>
              <a:rPr lang="fr-FR" dirty="0" err="1"/>
              <a:t>blue</a:t>
            </a:r>
            <a:r>
              <a:rPr lang="fr-FR" dirty="0"/>
              <a:t> »</a:t>
            </a:r>
          </a:p>
        </p:txBody>
      </p:sp>
      <p:sp>
        <p:nvSpPr>
          <p:cNvPr id="14" name="Flowchart: Card 13">
            <a:extLst>
              <a:ext uri="{FF2B5EF4-FFF2-40B4-BE49-F238E27FC236}">
                <a16:creationId xmlns:a16="http://schemas.microsoft.com/office/drawing/2014/main" id="{18FDB931-134A-47B9-8B5C-147D18D69DDA}"/>
              </a:ext>
            </a:extLst>
          </p:cNvPr>
          <p:cNvSpPr/>
          <p:nvPr/>
        </p:nvSpPr>
        <p:spPr>
          <a:xfrm>
            <a:off x="9077330" y="5791990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E9C28-A6B5-4A24-A5BF-996EC3A8816B}"/>
              </a:ext>
            </a:extLst>
          </p:cNvPr>
          <p:cNvSpPr txBox="1"/>
          <p:nvPr/>
        </p:nvSpPr>
        <p:spPr>
          <a:xfrm>
            <a:off x="9026873" y="5861749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pic>
        <p:nvPicPr>
          <p:cNvPr id="2054" name="Picture 6" descr="File Format Exe Icon, PNG ClipArt Image | IconBug.com">
            <a:extLst>
              <a:ext uri="{FF2B5EF4-FFF2-40B4-BE49-F238E27FC236}">
                <a16:creationId xmlns:a16="http://schemas.microsoft.com/office/drawing/2014/main" id="{49DB16F5-D0DA-4557-9158-F320AD16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19" y="220171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475E7-3FE8-4F94-B38E-26BA84BFCD9C}"/>
              </a:ext>
            </a:extLst>
          </p:cNvPr>
          <p:cNvSpPr txBox="1"/>
          <p:nvPr/>
        </p:nvSpPr>
        <p:spPr>
          <a:xfrm>
            <a:off x="6595118" y="1827977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client-v0.exe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48C2E-FBFC-4DEF-8404-B46B3D1631CD}"/>
              </a:ext>
            </a:extLst>
          </p:cNvPr>
          <p:cNvSpPr txBox="1"/>
          <p:nvPr/>
        </p:nvSpPr>
        <p:spPr>
          <a:xfrm>
            <a:off x="8574508" y="5383465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20" name="Picture 6" descr="File Format Exe Icon, PNG ClipArt Image | IconBug.com">
            <a:extLst>
              <a:ext uri="{FF2B5EF4-FFF2-40B4-BE49-F238E27FC236}">
                <a16:creationId xmlns:a16="http://schemas.microsoft.com/office/drawing/2014/main" id="{13AF8DBD-47A2-4234-818C-CFEE9D95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3802733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0E92EB-0F79-41C4-9D7A-CBD5517830A1}"/>
              </a:ext>
            </a:extLst>
          </p:cNvPr>
          <p:cNvSpPr txBox="1"/>
          <p:nvPr/>
        </p:nvSpPr>
        <p:spPr>
          <a:xfrm>
            <a:off x="6623081" y="3429000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pic>
        <p:nvPicPr>
          <p:cNvPr id="22" name="Picture 6" descr="File Format Exe Icon, PNG ClipArt Image | IconBug.com">
            <a:extLst>
              <a:ext uri="{FF2B5EF4-FFF2-40B4-BE49-F238E27FC236}">
                <a16:creationId xmlns:a16="http://schemas.microsoft.com/office/drawing/2014/main" id="{956E0898-80A3-4249-9B8F-B775AF12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554729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1D4CAA-BB3A-4E67-8C3F-B845F86ED25A}"/>
              </a:ext>
            </a:extLst>
          </p:cNvPr>
          <p:cNvSpPr txBox="1"/>
          <p:nvPr/>
        </p:nvSpPr>
        <p:spPr>
          <a:xfrm>
            <a:off x="6623081" y="5173563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660F56B1-60B4-407C-90F5-007AE58A22AE}"/>
              </a:ext>
            </a:extLst>
          </p:cNvPr>
          <p:cNvSpPr/>
          <p:nvPr/>
        </p:nvSpPr>
        <p:spPr>
          <a:xfrm>
            <a:off x="5083296" y="2393507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9CF93-355B-440E-B674-3885CE8A3376}"/>
              </a:ext>
            </a:extLst>
          </p:cNvPr>
          <p:cNvSpPr txBox="1"/>
          <p:nvPr/>
        </p:nvSpPr>
        <p:spPr>
          <a:xfrm>
            <a:off x="4958401" y="2024175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DD52C74-9AEC-405D-8219-451EE472B76E}"/>
              </a:ext>
            </a:extLst>
          </p:cNvPr>
          <p:cNvSpPr/>
          <p:nvPr/>
        </p:nvSpPr>
        <p:spPr>
          <a:xfrm rot="16200000">
            <a:off x="6050854" y="232704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67497D8-8420-4D5B-A2EA-5A15703E0BBC}"/>
              </a:ext>
            </a:extLst>
          </p:cNvPr>
          <p:cNvSpPr/>
          <p:nvPr/>
        </p:nvSpPr>
        <p:spPr>
          <a:xfrm rot="16200000">
            <a:off x="8177333" y="23910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491C8D0-5B72-4F9B-9C4D-A6C70EF2D7F8}"/>
              </a:ext>
            </a:extLst>
          </p:cNvPr>
          <p:cNvSpPr/>
          <p:nvPr/>
        </p:nvSpPr>
        <p:spPr>
          <a:xfrm rot="16200000">
            <a:off x="8329733" y="25434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C64C6FE-B3F6-4CDC-86A8-C026704F5922}"/>
              </a:ext>
            </a:extLst>
          </p:cNvPr>
          <p:cNvSpPr/>
          <p:nvPr/>
        </p:nvSpPr>
        <p:spPr>
          <a:xfrm rot="16200000">
            <a:off x="8482133" y="26958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ard 29">
            <a:extLst>
              <a:ext uri="{FF2B5EF4-FFF2-40B4-BE49-F238E27FC236}">
                <a16:creationId xmlns:a16="http://schemas.microsoft.com/office/drawing/2014/main" id="{CC5F3410-5925-414A-950F-FA19D6439C8D}"/>
              </a:ext>
            </a:extLst>
          </p:cNvPr>
          <p:cNvSpPr/>
          <p:nvPr/>
        </p:nvSpPr>
        <p:spPr>
          <a:xfrm>
            <a:off x="5048985" y="4082504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F236C-ED2D-4A49-AF6B-38AC33CAEE45}"/>
              </a:ext>
            </a:extLst>
          </p:cNvPr>
          <p:cNvSpPr txBox="1"/>
          <p:nvPr/>
        </p:nvSpPr>
        <p:spPr>
          <a:xfrm>
            <a:off x="4924090" y="371317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6888DF2-1574-45F3-9372-0DDB2E80DE63}"/>
              </a:ext>
            </a:extLst>
          </p:cNvPr>
          <p:cNvSpPr/>
          <p:nvPr/>
        </p:nvSpPr>
        <p:spPr>
          <a:xfrm rot="16200000">
            <a:off x="6016543" y="4016045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97300998-D66C-4193-A6DB-17FEA056F220}"/>
              </a:ext>
            </a:extLst>
          </p:cNvPr>
          <p:cNvSpPr/>
          <p:nvPr/>
        </p:nvSpPr>
        <p:spPr>
          <a:xfrm>
            <a:off x="5048985" y="5805316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29713-5105-44F5-832C-E95A70243716}"/>
              </a:ext>
            </a:extLst>
          </p:cNvPr>
          <p:cNvSpPr txBox="1"/>
          <p:nvPr/>
        </p:nvSpPr>
        <p:spPr>
          <a:xfrm>
            <a:off x="4924090" y="5435984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92333AD-E975-4FAB-A25F-DD9D719D2A9E}"/>
              </a:ext>
            </a:extLst>
          </p:cNvPr>
          <p:cNvSpPr/>
          <p:nvPr/>
        </p:nvSpPr>
        <p:spPr>
          <a:xfrm rot="16200000">
            <a:off x="6016543" y="5738857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89F93-F4C2-4357-87C7-F04D05D11E58}"/>
              </a:ext>
            </a:extLst>
          </p:cNvPr>
          <p:cNvSpPr txBox="1"/>
          <p:nvPr/>
        </p:nvSpPr>
        <p:spPr>
          <a:xfrm>
            <a:off x="5791145" y="1842085"/>
            <a:ext cx="101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Build</a:t>
            </a:r>
            <a:r>
              <a:rPr lang="fr-FR" dirty="0"/>
              <a:t>:</a:t>
            </a:r>
          </a:p>
          <a:p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DBFD2F6-E028-45FD-B52C-DC56FC0F50EB}"/>
              </a:ext>
            </a:extLst>
          </p:cNvPr>
          <p:cNvSpPr/>
          <p:nvPr/>
        </p:nvSpPr>
        <p:spPr>
          <a:xfrm rot="16200000">
            <a:off x="8177332" y="39521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81063A7-4EE3-443E-B5AE-F6A05CEBB314}"/>
              </a:ext>
            </a:extLst>
          </p:cNvPr>
          <p:cNvSpPr/>
          <p:nvPr/>
        </p:nvSpPr>
        <p:spPr>
          <a:xfrm rot="16200000">
            <a:off x="8329732" y="41045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511B7BF-27EC-4CA9-B763-EC3677DBF63B}"/>
              </a:ext>
            </a:extLst>
          </p:cNvPr>
          <p:cNvSpPr/>
          <p:nvPr/>
        </p:nvSpPr>
        <p:spPr>
          <a:xfrm rot="16200000">
            <a:off x="8482132" y="42569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C0479960-1A7D-48D5-9A4C-E40CC9D4B819}"/>
              </a:ext>
            </a:extLst>
          </p:cNvPr>
          <p:cNvSpPr/>
          <p:nvPr/>
        </p:nvSpPr>
        <p:spPr>
          <a:xfrm rot="16200000">
            <a:off x="8177332" y="57423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B0C00CB-9A2D-423D-B05C-B80E2DC497B2}"/>
              </a:ext>
            </a:extLst>
          </p:cNvPr>
          <p:cNvSpPr/>
          <p:nvPr/>
        </p:nvSpPr>
        <p:spPr>
          <a:xfrm rot="16200000">
            <a:off x="8329732" y="58947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81AF7E7-3618-495D-A367-329C488EFB1B}"/>
              </a:ext>
            </a:extLst>
          </p:cNvPr>
          <p:cNvSpPr/>
          <p:nvPr/>
        </p:nvSpPr>
        <p:spPr>
          <a:xfrm rot="16200000">
            <a:off x="8482132" y="60471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20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406E-6BF1-46C1-B989-348CAF3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Reading « Future » Message / </a:t>
            </a:r>
            <a:r>
              <a:rPr lang="fr-FR" dirty="0" err="1"/>
              <a:t>Backward</a:t>
            </a:r>
            <a:r>
              <a:rPr lang="fr-FR" dirty="0"/>
              <a:t> Client </a:t>
            </a:r>
            <a:br>
              <a:rPr lang="fr-FR" dirty="0"/>
            </a:br>
            <a:r>
              <a:rPr lang="fr-FR" dirty="0"/>
              <a:t>… Ignore </a:t>
            </a:r>
            <a:r>
              <a:rPr lang="fr-FR" dirty="0" err="1"/>
              <a:t>Unknown</a:t>
            </a:r>
            <a:r>
              <a:rPr lang="fr-FR" dirty="0"/>
              <a:t> Fields</a:t>
            </a: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52F13954-B33C-4A75-AEB2-EE2ECD041650}"/>
              </a:ext>
            </a:extLst>
          </p:cNvPr>
          <p:cNvSpPr/>
          <p:nvPr/>
        </p:nvSpPr>
        <p:spPr>
          <a:xfrm>
            <a:off x="3772841" y="4414045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BFB2F-7010-4356-8312-9A7943716C4F}"/>
              </a:ext>
            </a:extLst>
          </p:cNvPr>
          <p:cNvSpPr txBox="1"/>
          <p:nvPr/>
        </p:nvSpPr>
        <p:spPr>
          <a:xfrm>
            <a:off x="3722384" y="4483804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8242-876E-4DCF-A460-6FECD2CF9801}"/>
              </a:ext>
            </a:extLst>
          </p:cNvPr>
          <p:cNvSpPr txBox="1"/>
          <p:nvPr/>
        </p:nvSpPr>
        <p:spPr>
          <a:xfrm>
            <a:off x="3270019" y="4005520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7" name="Picture 6" descr="File Format Exe Icon, PNG ClipArt Image | IconBug.com">
            <a:extLst>
              <a:ext uri="{FF2B5EF4-FFF2-40B4-BE49-F238E27FC236}">
                <a16:creationId xmlns:a16="http://schemas.microsoft.com/office/drawing/2014/main" id="{63DE7EC4-EB6C-4931-9B8F-684CA8D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0" y="398983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4A72E-A624-4327-AD36-51FC0B49CB92}"/>
              </a:ext>
            </a:extLst>
          </p:cNvPr>
          <p:cNvSpPr txBox="1"/>
          <p:nvPr/>
        </p:nvSpPr>
        <p:spPr>
          <a:xfrm>
            <a:off x="929943" y="3468104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AA007B4D-77C3-4F68-8D30-F9256C32D791}"/>
              </a:ext>
            </a:extLst>
          </p:cNvPr>
          <p:cNvSpPr/>
          <p:nvPr/>
        </p:nvSpPr>
        <p:spPr>
          <a:xfrm>
            <a:off x="1343174" y="2301948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44467-F544-44E8-B796-3A778F57A1BD}"/>
              </a:ext>
            </a:extLst>
          </p:cNvPr>
          <p:cNvSpPr txBox="1"/>
          <p:nvPr/>
        </p:nvSpPr>
        <p:spPr>
          <a:xfrm>
            <a:off x="1051965" y="1921560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55C4EE-B4C1-4BB4-8A72-35FD93AF6B43}"/>
              </a:ext>
            </a:extLst>
          </p:cNvPr>
          <p:cNvSpPr/>
          <p:nvPr/>
        </p:nvSpPr>
        <p:spPr>
          <a:xfrm>
            <a:off x="1365814" y="277499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12A1CF-0F58-461C-83D4-E1BFD6171E98}"/>
              </a:ext>
            </a:extLst>
          </p:cNvPr>
          <p:cNvSpPr/>
          <p:nvPr/>
        </p:nvSpPr>
        <p:spPr>
          <a:xfrm rot="16200000">
            <a:off x="2419352" y="4089099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61FC46-7205-4069-A03B-9200E77CC6AF}"/>
              </a:ext>
            </a:extLst>
          </p:cNvPr>
          <p:cNvSpPr/>
          <p:nvPr/>
        </p:nvSpPr>
        <p:spPr>
          <a:xfrm rot="16200000">
            <a:off x="2578430" y="433724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96A4F46-CC2E-4EB3-BCB7-F25ADB99306E}"/>
              </a:ext>
            </a:extLst>
          </p:cNvPr>
          <p:cNvSpPr/>
          <p:nvPr/>
        </p:nvSpPr>
        <p:spPr>
          <a:xfrm rot="16200000">
            <a:off x="2787698" y="458223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owchart: Card 22">
            <a:extLst>
              <a:ext uri="{FF2B5EF4-FFF2-40B4-BE49-F238E27FC236}">
                <a16:creationId xmlns:a16="http://schemas.microsoft.com/office/drawing/2014/main" id="{E86D58BE-BB07-49BF-83AE-FB4376B346CD}"/>
              </a:ext>
            </a:extLst>
          </p:cNvPr>
          <p:cNvSpPr/>
          <p:nvPr/>
        </p:nvSpPr>
        <p:spPr>
          <a:xfrm>
            <a:off x="9955619" y="441404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5019D-4EA2-4391-A270-CE01C7EDCF2E}"/>
              </a:ext>
            </a:extLst>
          </p:cNvPr>
          <p:cNvSpPr txBox="1"/>
          <p:nvPr/>
        </p:nvSpPr>
        <p:spPr>
          <a:xfrm>
            <a:off x="10004399" y="446928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F59D2E0-6B39-4B85-A3AF-BDF1A563C2B7}"/>
              </a:ext>
            </a:extLst>
          </p:cNvPr>
          <p:cNvSpPr/>
          <p:nvPr/>
        </p:nvSpPr>
        <p:spPr>
          <a:xfrm>
            <a:off x="8199111" y="5407526"/>
            <a:ext cx="2937535" cy="891025"/>
          </a:xfrm>
          <a:prstGeom prst="wedgeEllipseCallout">
            <a:avLst>
              <a:gd name="adj1" fmla="val 33966"/>
              <a:gd name="adj2" fmla="val -95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 descr="File Format Exe Icon, PNG ClipArt Image | IconBug.com">
            <a:extLst>
              <a:ext uri="{FF2B5EF4-FFF2-40B4-BE49-F238E27FC236}">
                <a16:creationId xmlns:a16="http://schemas.microsoft.com/office/drawing/2014/main" id="{5BED0431-FAAF-410D-9660-96642DEA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175" y="4084398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56995E-6AC0-4528-B75F-15B8BBA9C214}"/>
              </a:ext>
            </a:extLst>
          </p:cNvPr>
          <p:cNvSpPr txBox="1"/>
          <p:nvPr/>
        </p:nvSpPr>
        <p:spPr>
          <a:xfrm>
            <a:off x="8308038" y="3562666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1BA33683-E11B-46BB-BC26-C103D908F4EC}"/>
              </a:ext>
            </a:extLst>
          </p:cNvPr>
          <p:cNvSpPr/>
          <p:nvPr/>
        </p:nvSpPr>
        <p:spPr>
          <a:xfrm>
            <a:off x="8721269" y="2396510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EA6EB-DF73-4BF7-9CAE-11BE42D35B86}"/>
              </a:ext>
            </a:extLst>
          </p:cNvPr>
          <p:cNvSpPr txBox="1"/>
          <p:nvPr/>
        </p:nvSpPr>
        <p:spPr>
          <a:xfrm>
            <a:off x="8430060" y="201612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85310F1-B4D1-42EF-81A8-871FEE7876B0}"/>
              </a:ext>
            </a:extLst>
          </p:cNvPr>
          <p:cNvSpPr/>
          <p:nvPr/>
        </p:nvSpPr>
        <p:spPr>
          <a:xfrm>
            <a:off x="8743909" y="2869560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C358A6-E454-4095-86DE-A3A8CA94A17C}"/>
              </a:ext>
            </a:extLst>
          </p:cNvPr>
          <p:cNvSpPr txBox="1"/>
          <p:nvPr/>
        </p:nvSpPr>
        <p:spPr>
          <a:xfrm>
            <a:off x="2372772" y="3914083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C0A94C-D5E8-4738-A06D-3C0CE8D66078}"/>
              </a:ext>
            </a:extLst>
          </p:cNvPr>
          <p:cNvSpPr/>
          <p:nvPr/>
        </p:nvSpPr>
        <p:spPr>
          <a:xfrm rot="16200000">
            <a:off x="7467907" y="411001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A59F2A-3C9C-458C-BC4D-1F37C3BABA07}"/>
              </a:ext>
            </a:extLst>
          </p:cNvPr>
          <p:cNvSpPr/>
          <p:nvPr/>
        </p:nvSpPr>
        <p:spPr>
          <a:xfrm rot="16200000">
            <a:off x="7626985" y="4358157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6832F0E-A643-4B2A-92E7-DB7F59B94331}"/>
              </a:ext>
            </a:extLst>
          </p:cNvPr>
          <p:cNvSpPr/>
          <p:nvPr/>
        </p:nvSpPr>
        <p:spPr>
          <a:xfrm rot="16200000">
            <a:off x="7836253" y="460315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EB9F7-132C-4938-B5A4-C821E670F32E}"/>
              </a:ext>
            </a:extLst>
          </p:cNvPr>
          <p:cNvSpPr txBox="1"/>
          <p:nvPr/>
        </p:nvSpPr>
        <p:spPr>
          <a:xfrm>
            <a:off x="7421327" y="393500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13E827-C5F0-4135-9F28-BBA548D87771}"/>
              </a:ext>
            </a:extLst>
          </p:cNvPr>
          <p:cNvSpPr txBox="1"/>
          <p:nvPr/>
        </p:nvSpPr>
        <p:spPr>
          <a:xfrm>
            <a:off x="8329743" y="5626897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Ignore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« 3 »</a:t>
            </a:r>
          </a:p>
        </p:txBody>
      </p:sp>
    </p:spTree>
    <p:extLst>
      <p:ext uri="{BB962C8B-B14F-4D97-AF65-F5344CB8AC3E}">
        <p14:creationId xmlns:p14="http://schemas.microsoft.com/office/powerpoint/2010/main" val="420134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296F-F7AF-443F-865A-BC625430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Call:  VERB + </a:t>
            </a:r>
            <a:r>
              <a:rPr lang="fr-FR" dirty="0" err="1"/>
              <a:t>path</a:t>
            </a:r>
            <a:r>
              <a:rPr lang="fr-FR" dirty="0"/>
              <a:t>  + headers + body</a:t>
            </a:r>
            <a:br>
              <a:rPr lang="fr-FR" dirty="0"/>
            </a:br>
            <a:r>
              <a:rPr lang="fr-FR" dirty="0"/>
              <a:t>« URL » = host + port + Path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0CFE5B7-48E6-4765-AEB5-B762A216F548}"/>
              </a:ext>
            </a:extLst>
          </p:cNvPr>
          <p:cNvSpPr/>
          <p:nvPr/>
        </p:nvSpPr>
        <p:spPr>
          <a:xfrm rot="16200000">
            <a:off x="9781908" y="4730211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732DE7A-5F6C-4ABD-89EB-F064549EF864}"/>
              </a:ext>
            </a:extLst>
          </p:cNvPr>
          <p:cNvSpPr/>
          <p:nvPr/>
        </p:nvSpPr>
        <p:spPr>
          <a:xfrm rot="16200000" flipV="1">
            <a:off x="9781907" y="5100527"/>
            <a:ext cx="307365" cy="1479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B9D2D4F7-E4BE-4C28-B052-EC9F97628C56}"/>
              </a:ext>
            </a:extLst>
          </p:cNvPr>
          <p:cNvSpPr/>
          <p:nvPr/>
        </p:nvSpPr>
        <p:spPr>
          <a:xfrm rot="16200000">
            <a:off x="3571107" y="4873044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41B86-F379-4B4B-BDBF-07A9D324855D}"/>
              </a:ext>
            </a:extLst>
          </p:cNvPr>
          <p:cNvSpPr txBox="1"/>
          <p:nvPr/>
        </p:nvSpPr>
        <p:spPr>
          <a:xfrm>
            <a:off x="2407635" y="6056967"/>
            <a:ext cx="501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Socket = quadruplet (</a:t>
            </a:r>
            <a:r>
              <a:rPr lang="fr-FR" dirty="0" err="1"/>
              <a:t>srcIP,srcPort,destIP,destPort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3DDF6-82AE-46DE-991C-767945485AE7}"/>
              </a:ext>
            </a:extLst>
          </p:cNvPr>
          <p:cNvSpPr txBox="1"/>
          <p:nvPr/>
        </p:nvSpPr>
        <p:spPr>
          <a:xfrm>
            <a:off x="2945022" y="4441430"/>
            <a:ext cx="166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TCP-IP </a:t>
            </a:r>
            <a:r>
              <a:rPr lang="fr-FR" sz="2400" b="1" dirty="0" err="1"/>
              <a:t>level</a:t>
            </a:r>
            <a:endParaRPr lang="fr-F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9319A-7A21-4849-9131-D472C10E1600}"/>
              </a:ext>
            </a:extLst>
          </p:cNvPr>
          <p:cNvSpPr txBox="1"/>
          <p:nvPr/>
        </p:nvSpPr>
        <p:spPr>
          <a:xfrm>
            <a:off x="611498" y="5193791"/>
            <a:ext cx="174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</a:t>
            </a:r>
          </a:p>
          <a:p>
            <a:r>
              <a:rPr lang="fr-FR" dirty="0"/>
              <a:t>    (IP </a:t>
            </a:r>
            <a:r>
              <a:rPr lang="fr-FR" dirty="0" err="1"/>
              <a:t>addr</a:t>
            </a:r>
            <a:r>
              <a:rPr lang="fr-FR" dirty="0"/>
              <a:t>, port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1FD9-7C00-4F8D-8B13-C3D5746C274A}"/>
              </a:ext>
            </a:extLst>
          </p:cNvPr>
          <p:cNvSpPr txBox="1"/>
          <p:nvPr/>
        </p:nvSpPr>
        <p:spPr>
          <a:xfrm>
            <a:off x="4455653" y="5193791"/>
            <a:ext cx="21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destination</a:t>
            </a:r>
          </a:p>
          <a:p>
            <a:r>
              <a:rPr lang="fr-FR" dirty="0"/>
              <a:t>           ( IP </a:t>
            </a:r>
            <a:r>
              <a:rPr lang="fr-FR" dirty="0" err="1"/>
              <a:t>addr</a:t>
            </a:r>
            <a:r>
              <a:rPr lang="fr-FR" dirty="0"/>
              <a:t>, port)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0BF9E-1349-48E8-B209-06CEDD55C8A8}"/>
              </a:ext>
            </a:extLst>
          </p:cNvPr>
          <p:cNvSpPr txBox="1"/>
          <p:nvPr/>
        </p:nvSpPr>
        <p:spPr>
          <a:xfrm>
            <a:off x="838200" y="1962404"/>
            <a:ext cx="815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https://user:pass@somehost.some.domain:8443/path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89B635-45B5-4209-8DA5-8DB48958ACB3}"/>
              </a:ext>
            </a:extLst>
          </p:cNvPr>
          <p:cNvSpPr/>
          <p:nvPr/>
        </p:nvSpPr>
        <p:spPr>
          <a:xfrm rot="16200000">
            <a:off x="5283125" y="1017478"/>
            <a:ext cx="340850" cy="340790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377BA6-003B-40C9-85A1-2D8DB01F01F9}"/>
              </a:ext>
            </a:extLst>
          </p:cNvPr>
          <p:cNvSpPr/>
          <p:nvPr/>
        </p:nvSpPr>
        <p:spPr>
          <a:xfrm rot="5400000">
            <a:off x="5080088" y="3154580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2742A0-B458-428E-890A-CE8BD36F4159}"/>
              </a:ext>
            </a:extLst>
          </p:cNvPr>
          <p:cNvSpPr/>
          <p:nvPr/>
        </p:nvSpPr>
        <p:spPr>
          <a:xfrm rot="8155771">
            <a:off x="6762255" y="3108896"/>
            <a:ext cx="919950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C5CFE-8804-44E9-B8D4-583EBE91BE33}"/>
              </a:ext>
            </a:extLst>
          </p:cNvPr>
          <p:cNvSpPr txBox="1"/>
          <p:nvPr/>
        </p:nvSpPr>
        <p:spPr>
          <a:xfrm>
            <a:off x="3993468" y="3539534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</a:t>
            </a:r>
            <a:r>
              <a:rPr lang="fr-FR" dirty="0" err="1"/>
              <a:t>resolve</a:t>
            </a:r>
            <a:r>
              <a:rPr lang="fr-FR" dirty="0"/>
              <a:t> host-&gt;IP</a:t>
            </a:r>
          </a:p>
          <a:p>
            <a:r>
              <a:rPr lang="fr-FR" dirty="0"/>
              <a:t>« </a:t>
            </a:r>
            <a:r>
              <a:rPr lang="fr-FR" dirty="0" err="1"/>
              <a:t>nslookup</a:t>
            </a:r>
            <a:r>
              <a:rPr lang="fr-FR" dirty="0"/>
              <a:t> host »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F0FA9F-AF56-498C-BFD7-32C9CB9C36E8}"/>
              </a:ext>
            </a:extLst>
          </p:cNvPr>
          <p:cNvSpPr/>
          <p:nvPr/>
        </p:nvSpPr>
        <p:spPr>
          <a:xfrm rot="5400000">
            <a:off x="5102436" y="4648624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A5F4F6-612B-4090-8CCC-24A0F1A97D29}"/>
              </a:ext>
            </a:extLst>
          </p:cNvPr>
          <p:cNvSpPr/>
          <p:nvPr/>
        </p:nvSpPr>
        <p:spPr>
          <a:xfrm rot="5400000">
            <a:off x="6047726" y="4657659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6A770-43C1-46FB-B5D6-375DA0925D6E}"/>
              </a:ext>
            </a:extLst>
          </p:cNvPr>
          <p:cNvSpPr txBox="1"/>
          <p:nvPr/>
        </p:nvSpPr>
        <p:spPr>
          <a:xfrm>
            <a:off x="6104869" y="3513881"/>
            <a:ext cx="219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port </a:t>
            </a:r>
          </a:p>
          <a:p>
            <a:r>
              <a:rPr lang="fr-FR" dirty="0"/>
              <a:t>(default per </a:t>
            </a:r>
            <a:r>
              <a:rPr lang="fr-FR" dirty="0" err="1"/>
              <a:t>protocol</a:t>
            </a:r>
            <a:r>
              <a:rPr lang="fr-FR" dirty="0"/>
              <a:t>)</a:t>
            </a:r>
          </a:p>
          <a:p>
            <a:r>
              <a:rPr lang="fr-FR" dirty="0"/>
              <a:t>8000, 8443, ..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8098534-6E6A-4FF5-A28B-E0894D3AB433}"/>
              </a:ext>
            </a:extLst>
          </p:cNvPr>
          <p:cNvSpPr/>
          <p:nvPr/>
        </p:nvSpPr>
        <p:spPr>
          <a:xfrm rot="5400000">
            <a:off x="1179799" y="4657659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D0B534C-4826-4253-85A3-5C171C558F14}"/>
              </a:ext>
            </a:extLst>
          </p:cNvPr>
          <p:cNvSpPr/>
          <p:nvPr/>
        </p:nvSpPr>
        <p:spPr>
          <a:xfrm rot="5400000">
            <a:off x="1822061" y="4648624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17F443A-6248-416E-BE79-68A7526D7834}"/>
              </a:ext>
            </a:extLst>
          </p:cNvPr>
          <p:cNvSpPr/>
          <p:nvPr/>
        </p:nvSpPr>
        <p:spPr>
          <a:xfrm rot="16200000">
            <a:off x="8363001" y="2304163"/>
            <a:ext cx="340850" cy="83098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AC545EC-A167-45C0-AA58-A8050DA8CE10}"/>
              </a:ext>
            </a:extLst>
          </p:cNvPr>
          <p:cNvSpPr/>
          <p:nvPr/>
        </p:nvSpPr>
        <p:spPr>
          <a:xfrm rot="16200000">
            <a:off x="1291617" y="2243436"/>
            <a:ext cx="340850" cy="9817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1E176FA-B7E1-4212-B7BD-69F92BE1B70A}"/>
              </a:ext>
            </a:extLst>
          </p:cNvPr>
          <p:cNvSpPr/>
          <p:nvPr/>
        </p:nvSpPr>
        <p:spPr>
          <a:xfrm rot="16200000">
            <a:off x="2692314" y="1917857"/>
            <a:ext cx="340850" cy="16035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16C1D3A-795D-4B0B-95B2-3E9BD1EEC9F2}"/>
              </a:ext>
            </a:extLst>
          </p:cNvPr>
          <p:cNvSpPr/>
          <p:nvPr/>
        </p:nvSpPr>
        <p:spPr>
          <a:xfrm rot="16200000">
            <a:off x="7496167" y="2320935"/>
            <a:ext cx="340850" cy="75927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058BE-4E71-4CEF-A7FB-E7410165BBC0}"/>
              </a:ext>
            </a:extLst>
          </p:cNvPr>
          <p:cNvSpPr txBox="1"/>
          <p:nvPr/>
        </p:nvSpPr>
        <p:spPr>
          <a:xfrm>
            <a:off x="72618" y="3516542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Localhost</a:t>
            </a:r>
          </a:p>
          <a:p>
            <a:r>
              <a:rPr lang="fr-FR" dirty="0"/>
              <a:t>(not 127.0.0.1 …)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16132-EC47-4B91-897A-8C3858639740}"/>
              </a:ext>
            </a:extLst>
          </p:cNvPr>
          <p:cNvSpPr txBox="1"/>
          <p:nvPr/>
        </p:nvSpPr>
        <p:spPr>
          <a:xfrm>
            <a:off x="1748045" y="3513881"/>
            <a:ext cx="200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 port</a:t>
            </a:r>
          </a:p>
          <a:p>
            <a:r>
              <a:rPr lang="fr-FR" dirty="0"/>
              <a:t>(</a:t>
            </a:r>
            <a:r>
              <a:rPr lang="fr-FR" dirty="0" err="1"/>
              <a:t>random</a:t>
            </a:r>
            <a:r>
              <a:rPr lang="fr-FR" dirty="0"/>
              <a:t> open one)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CE1AB5C7-7136-44B7-9A3A-317C65E70DA3}"/>
              </a:ext>
            </a:extLst>
          </p:cNvPr>
          <p:cNvSpPr/>
          <p:nvPr/>
        </p:nvSpPr>
        <p:spPr>
          <a:xfrm>
            <a:off x="8767257" y="4369981"/>
            <a:ext cx="2787063" cy="82381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B9A8B4-91A6-40C7-88DF-672F5120BF85}"/>
              </a:ext>
            </a:extLst>
          </p:cNvPr>
          <p:cNvSpPr txBox="1"/>
          <p:nvPr/>
        </p:nvSpPr>
        <p:spPr>
          <a:xfrm>
            <a:off x="7864007" y="4554591"/>
            <a:ext cx="368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Line1:   HTTP 2.0 GET</a:t>
            </a:r>
            <a:r>
              <a:rPr lang="fr-FR" sz="2400" b="1" dirty="0"/>
              <a:t> /</a:t>
            </a:r>
            <a:r>
              <a:rPr lang="fr-FR" sz="2400" b="1" dirty="0" err="1"/>
              <a:t>path</a:t>
            </a:r>
            <a:endParaRPr lang="fr-FR" sz="2400" b="1" dirty="0"/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EFBF732F-DB63-47EE-AE0A-DBED2E7FD05B}"/>
              </a:ext>
            </a:extLst>
          </p:cNvPr>
          <p:cNvSpPr/>
          <p:nvPr/>
        </p:nvSpPr>
        <p:spPr>
          <a:xfrm>
            <a:off x="8508234" y="3007459"/>
            <a:ext cx="3611148" cy="1183483"/>
          </a:xfrm>
          <a:prstGeom prst="wedgeEllipseCallout">
            <a:avLst>
              <a:gd name="adj1" fmla="val 21360"/>
              <a:gd name="adj2" fmla="val 877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B1C571-9FC6-4204-8742-6F5C25D09614}"/>
              </a:ext>
            </a:extLst>
          </p:cNvPr>
          <p:cNvSpPr txBox="1"/>
          <p:nvPr/>
        </p:nvSpPr>
        <p:spPr>
          <a:xfrm>
            <a:off x="8856032" y="3138121"/>
            <a:ext cx="3042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</a:t>
            </a:r>
            <a:r>
              <a:rPr lang="fr-FR" dirty="0" err="1"/>
              <a:t>does</a:t>
            </a:r>
            <a:r>
              <a:rPr lang="fr-FR" dirty="0"/>
              <a:t> not have URL</a:t>
            </a:r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« host » header</a:t>
            </a:r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virtualhost</a:t>
            </a:r>
            <a:r>
              <a:rPr lang="fr-FR" dirty="0"/>
              <a:t> + URL rewrite</a:t>
            </a:r>
          </a:p>
        </p:txBody>
      </p:sp>
    </p:spTree>
    <p:extLst>
      <p:ext uri="{BB962C8B-B14F-4D97-AF65-F5344CB8AC3E}">
        <p14:creationId xmlns:p14="http://schemas.microsoft.com/office/powerpoint/2010/main" val="307929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Registry</a:t>
            </a:r>
            <a:endParaRPr lang="fr-FR" dirty="0"/>
          </a:p>
        </p:txBody>
      </p:sp>
      <p:pic>
        <p:nvPicPr>
          <p:cNvPr id="4" name="Picture 3" descr="File Format Exe Icon, PNG ClipArt Image | IconBug.com">
            <a:extLst>
              <a:ext uri="{FF2B5EF4-FFF2-40B4-BE49-F238E27FC236}">
                <a16:creationId xmlns:a16="http://schemas.microsoft.com/office/drawing/2014/main" id="{A3A57A32-C82E-4819-BC49-C412FB1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92" y="2537975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 Format Exe Icon, PNG ClipArt Image | IconBug.com">
            <a:extLst>
              <a:ext uri="{FF2B5EF4-FFF2-40B4-BE49-F238E27FC236}">
                <a16:creationId xmlns:a16="http://schemas.microsoft.com/office/drawing/2014/main" id="{D5E314C4-D7C1-410A-BC01-B9EFDE4F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30" y="254607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3E3C9248-EA52-4067-8160-80419B0167B9}"/>
              </a:ext>
            </a:extLst>
          </p:cNvPr>
          <p:cNvSpPr/>
          <p:nvPr/>
        </p:nvSpPr>
        <p:spPr>
          <a:xfrm>
            <a:off x="4290265" y="2585208"/>
            <a:ext cx="3611470" cy="891025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A763D-8473-4ACA-8426-4A3863412528}"/>
              </a:ext>
            </a:extLst>
          </p:cNvPr>
          <p:cNvSpPr txBox="1"/>
          <p:nvPr/>
        </p:nvSpPr>
        <p:spPr>
          <a:xfrm>
            <a:off x="4346133" y="2707554"/>
            <a:ext cx="38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schemaURL</a:t>
            </a:r>
            <a:r>
              <a:rPr lang="fr-FR" dirty="0"/>
              <a:t>= « ….. 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vX.Y.Z</a:t>
            </a:r>
            <a:r>
              <a:rPr lang="fr-FR" dirty="0"/>
              <a:t>» </a:t>
            </a:r>
          </a:p>
          <a:p>
            <a:r>
              <a:rPr lang="fr-FR" dirty="0" err="1"/>
              <a:t>Payload</a:t>
            </a:r>
            <a:r>
              <a:rPr lang="fr-FR" dirty="0"/>
              <a:t>= 01010101101101010101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3CADD6-800D-4223-A136-A121D600791F}"/>
              </a:ext>
            </a:extLst>
          </p:cNvPr>
          <p:cNvCxnSpPr>
            <a:cxnSpLocks/>
          </p:cNvCxnSpPr>
          <p:nvPr/>
        </p:nvCxnSpPr>
        <p:spPr>
          <a:xfrm flipH="1">
            <a:off x="7035102" y="4292481"/>
            <a:ext cx="2667107" cy="131389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3895D4C0-E113-4F06-B333-64581D8CAD50}"/>
              </a:ext>
            </a:extLst>
          </p:cNvPr>
          <p:cNvSpPr/>
          <p:nvPr/>
        </p:nvSpPr>
        <p:spPr>
          <a:xfrm>
            <a:off x="5596270" y="5135526"/>
            <a:ext cx="999460" cy="9835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F533CD2-BFC6-4413-8E34-BBBD4E473301}"/>
              </a:ext>
            </a:extLst>
          </p:cNvPr>
          <p:cNvSpPr/>
          <p:nvPr/>
        </p:nvSpPr>
        <p:spPr>
          <a:xfrm rot="16200000">
            <a:off x="3111574" y="2687745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102B8C-045A-49E9-AC0F-304B4B015534}"/>
              </a:ext>
            </a:extLst>
          </p:cNvPr>
          <p:cNvSpPr/>
          <p:nvPr/>
        </p:nvSpPr>
        <p:spPr>
          <a:xfrm rot="16200000">
            <a:off x="3270652" y="293588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137FBAB-F48B-455C-9707-4138E9175F32}"/>
              </a:ext>
            </a:extLst>
          </p:cNvPr>
          <p:cNvSpPr/>
          <p:nvPr/>
        </p:nvSpPr>
        <p:spPr>
          <a:xfrm rot="16200000">
            <a:off x="3479920" y="318088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30D1-3BE0-4843-BDF2-0EA96D7035D6}"/>
              </a:ext>
            </a:extLst>
          </p:cNvPr>
          <p:cNvSpPr txBox="1"/>
          <p:nvPr/>
        </p:nvSpPr>
        <p:spPr>
          <a:xfrm>
            <a:off x="3064994" y="2512729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24B9729-C598-4884-A373-83EC67272082}"/>
              </a:ext>
            </a:extLst>
          </p:cNvPr>
          <p:cNvSpPr/>
          <p:nvPr/>
        </p:nvSpPr>
        <p:spPr>
          <a:xfrm rot="16200000">
            <a:off x="8501128" y="266566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6583852-2608-4936-AA1C-4094A2CD316A}"/>
              </a:ext>
            </a:extLst>
          </p:cNvPr>
          <p:cNvSpPr/>
          <p:nvPr/>
        </p:nvSpPr>
        <p:spPr>
          <a:xfrm rot="16200000">
            <a:off x="8660206" y="2913802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421DF34-BE6F-409F-8BBB-1DE660EF5A3E}"/>
              </a:ext>
            </a:extLst>
          </p:cNvPr>
          <p:cNvSpPr/>
          <p:nvPr/>
        </p:nvSpPr>
        <p:spPr>
          <a:xfrm rot="16200000">
            <a:off x="8869474" y="315879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8D3FF-5C27-4AA6-BEC0-3C17DF268243}"/>
              </a:ext>
            </a:extLst>
          </p:cNvPr>
          <p:cNvSpPr txBox="1"/>
          <p:nvPr/>
        </p:nvSpPr>
        <p:spPr>
          <a:xfrm>
            <a:off x="8454548" y="249064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3A00FBD-D534-4606-94AA-1999B29A79A7}"/>
              </a:ext>
            </a:extLst>
          </p:cNvPr>
          <p:cNvSpPr/>
          <p:nvPr/>
        </p:nvSpPr>
        <p:spPr>
          <a:xfrm>
            <a:off x="1312025" y="3960596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7B99E-90A3-414F-B6B8-849871F3A301}"/>
              </a:ext>
            </a:extLst>
          </p:cNvPr>
          <p:cNvSpPr txBox="1"/>
          <p:nvPr/>
        </p:nvSpPr>
        <p:spPr>
          <a:xfrm>
            <a:off x="807569" y="4478348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7239636-2BDC-4F15-BC4D-CDE835522AC8}"/>
              </a:ext>
            </a:extLst>
          </p:cNvPr>
          <p:cNvSpPr/>
          <p:nvPr/>
        </p:nvSpPr>
        <p:spPr>
          <a:xfrm>
            <a:off x="10161858" y="3921460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3ED061-C6E8-485B-B00C-046067A8F202}"/>
              </a:ext>
            </a:extLst>
          </p:cNvPr>
          <p:cNvSpPr txBox="1"/>
          <p:nvPr/>
        </p:nvSpPr>
        <p:spPr>
          <a:xfrm>
            <a:off x="9657402" y="4439212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38444E-75E1-4813-B551-9313AB8136A5}"/>
              </a:ext>
            </a:extLst>
          </p:cNvPr>
          <p:cNvCxnSpPr>
            <a:cxnSpLocks/>
          </p:cNvCxnSpPr>
          <p:nvPr/>
        </p:nvCxnSpPr>
        <p:spPr>
          <a:xfrm>
            <a:off x="2327327" y="4223129"/>
            <a:ext cx="2930473" cy="13832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E040B-0E1E-4EF5-9B99-55AD1AC8677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99991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044447-FFB5-464E-A9E0-55FE56C8DED7}"/>
              </a:ext>
            </a:extLst>
          </p:cNvPr>
          <p:cNvCxnSpPr>
            <a:cxnSpLocks/>
          </p:cNvCxnSpPr>
          <p:nvPr/>
        </p:nvCxnSpPr>
        <p:spPr>
          <a:xfrm>
            <a:off x="10433875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DB9690-8796-4A65-9F7F-6BF697DEFA9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518295" y="3030719"/>
            <a:ext cx="442675" cy="16395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E50A20-610F-4C00-9120-05850B258503}"/>
              </a:ext>
            </a:extLst>
          </p:cNvPr>
          <p:cNvSpPr txBox="1"/>
          <p:nvPr/>
        </p:nvSpPr>
        <p:spPr>
          <a:xfrm>
            <a:off x="5951122" y="418573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v0 = {…}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BFE753-2C4A-46EF-AAF3-6763003C63B0}"/>
              </a:ext>
            </a:extLst>
          </p:cNvPr>
          <p:cNvSpPr txBox="1"/>
          <p:nvPr/>
        </p:nvSpPr>
        <p:spPr>
          <a:xfrm>
            <a:off x="5960970" y="448564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v1 = {…}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47F47E-B181-4103-8626-3FF84A538264}"/>
              </a:ext>
            </a:extLst>
          </p:cNvPr>
          <p:cNvSpPr txBox="1"/>
          <p:nvPr/>
        </p:nvSpPr>
        <p:spPr>
          <a:xfrm>
            <a:off x="5981010" y="479345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v2 = {…}</a:t>
            </a:r>
          </a:p>
        </p:txBody>
      </p:sp>
    </p:spTree>
    <p:extLst>
      <p:ext uri="{BB962C8B-B14F-4D97-AF65-F5344CB8AC3E}">
        <p14:creationId xmlns:p14="http://schemas.microsoft.com/office/powerpoint/2010/main" val="56574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Contained</a:t>
            </a:r>
            <a:r>
              <a:rPr lang="fr-FR" dirty="0"/>
              <a:t> in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C4488-9E2B-4A06-93E7-2FF2E866130A}"/>
              </a:ext>
            </a:extLst>
          </p:cNvPr>
          <p:cNvSpPr txBox="1"/>
          <p:nvPr/>
        </p:nvSpPr>
        <p:spPr>
          <a:xfrm>
            <a:off x="356191" y="2815090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824D2-4CAA-47B5-93C4-A744742E49E8}"/>
              </a:ext>
            </a:extLst>
          </p:cNvPr>
          <p:cNvSpPr txBox="1"/>
          <p:nvPr/>
        </p:nvSpPr>
        <p:spPr>
          <a:xfrm>
            <a:off x="1337930" y="475628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7988-B41C-4C26-AE3D-84E9C10BB4A1}"/>
              </a:ext>
            </a:extLst>
          </p:cNvPr>
          <p:cNvSpPr txBox="1"/>
          <p:nvPr/>
        </p:nvSpPr>
        <p:spPr>
          <a:xfrm>
            <a:off x="1337930" y="4030097"/>
            <a:ext cx="297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Avro</a:t>
            </a:r>
            <a:r>
              <a:rPr lang="fr-FR" dirty="0"/>
              <a:t> Message,  </a:t>
            </a:r>
            <a:r>
              <a:rPr lang="fr-FR" dirty="0" err="1"/>
              <a:t>Avro</a:t>
            </a:r>
            <a:r>
              <a:rPr lang="fr-FR" dirty="0"/>
              <a:t> Data-File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C8A8E-3D2B-4E13-8409-F9F0F5A5B69A}"/>
              </a:ext>
            </a:extLst>
          </p:cNvPr>
          <p:cNvSpPr txBox="1"/>
          <p:nvPr/>
        </p:nvSpPr>
        <p:spPr>
          <a:xfrm>
            <a:off x="1337930" y="550653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java.io.Serializable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29755-D943-40E8-B227-7F11AA313C7F}"/>
              </a:ext>
            </a:extLst>
          </p:cNvPr>
          <p:cNvSpPr txBox="1"/>
          <p:nvPr/>
        </p:nvSpPr>
        <p:spPr>
          <a:xfrm>
            <a:off x="3429000" y="5506537"/>
            <a:ext cx="679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serialVersionUID</a:t>
            </a:r>
            <a:r>
              <a:rPr lang="fr-FR" dirty="0"/>
              <a:t> + </a:t>
            </a:r>
            <a:r>
              <a:rPr lang="fr-FR" dirty="0" err="1"/>
              <a:t>fully-qualified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+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/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46765-324E-49D4-84C3-B78558186688}"/>
              </a:ext>
            </a:extLst>
          </p:cNvPr>
          <p:cNvSpPr txBox="1"/>
          <p:nvPr/>
        </p:nvSpPr>
        <p:spPr>
          <a:xfrm>
            <a:off x="3419840" y="5846544"/>
            <a:ext cx="688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</a:t>
            </a:r>
            <a:r>
              <a:rPr lang="fr-FR" dirty="0" err="1"/>
              <a:t>Kryo</a:t>
            </a:r>
            <a:r>
              <a:rPr lang="fr-FR" dirty="0"/>
              <a:t> »  </a:t>
            </a:r>
            <a:r>
              <a:rPr lang="fr-FR" dirty="0" err="1"/>
              <a:t>instead</a:t>
            </a:r>
            <a:r>
              <a:rPr lang="fr-FR" dirty="0"/>
              <a:t> of « java.io. »  for </a:t>
            </a:r>
            <a:r>
              <a:rPr lang="fr-FR" dirty="0" err="1"/>
              <a:t>typed</a:t>
            </a:r>
            <a:r>
              <a:rPr lang="fr-FR" dirty="0"/>
              <a:t> / </a:t>
            </a:r>
            <a:r>
              <a:rPr lang="fr-FR" dirty="0" err="1"/>
              <a:t>schema-less</a:t>
            </a:r>
            <a:r>
              <a:rPr lang="fr-FR" dirty="0"/>
              <a:t> messages ! 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better</a:t>
            </a:r>
            <a:r>
              <a:rPr lang="fr-FR" dirty="0"/>
              <a:t> performances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89098-D246-4694-A5E8-4078DF158BFD}"/>
              </a:ext>
            </a:extLst>
          </p:cNvPr>
          <p:cNvSpPr txBox="1"/>
          <p:nvPr/>
        </p:nvSpPr>
        <p:spPr>
          <a:xfrm>
            <a:off x="1337930" y="3325625"/>
            <a:ext cx="348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Messages,  Pulsar Messages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9F8BB0B7-24D3-4C68-9819-03EADF9621F1}"/>
              </a:ext>
            </a:extLst>
          </p:cNvPr>
          <p:cNvSpPr/>
          <p:nvPr/>
        </p:nvSpPr>
        <p:spPr>
          <a:xfrm>
            <a:off x="5874124" y="2165991"/>
            <a:ext cx="3272690" cy="146905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E1E4-3ADC-4220-B64E-F5795322A82C}"/>
              </a:ext>
            </a:extLst>
          </p:cNvPr>
          <p:cNvSpPr txBox="1"/>
          <p:nvPr/>
        </p:nvSpPr>
        <p:spPr>
          <a:xfrm>
            <a:off x="5848896" y="2365815"/>
            <a:ext cx="316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Hello », 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D6DB2-8A0A-4639-9935-3B81A1027CB8}"/>
              </a:ext>
            </a:extLst>
          </p:cNvPr>
          <p:cNvSpPr txBox="1"/>
          <p:nvPr/>
        </p:nvSpPr>
        <p:spPr>
          <a:xfrm>
            <a:off x="5903184" y="2870463"/>
            <a:ext cx="327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:</a:t>
            </a:r>
          </a:p>
          <a:p>
            <a:r>
              <a:rPr lang="fr-FR" dirty="0"/>
              <a:t>« { </a:t>
            </a:r>
            <a:r>
              <a:rPr lang="fr-FR" dirty="0" err="1"/>
              <a:t>name</a:t>
            </a:r>
            <a:r>
              <a:rPr lang="fr-FR" dirty="0"/>
              <a:t>: String,  </a:t>
            </a:r>
            <a:r>
              <a:rPr lang="fr-FR" dirty="0" err="1"/>
              <a:t>color</a:t>
            </a:r>
            <a:r>
              <a:rPr lang="fr-FR" dirty="0"/>
              <a:t>: String } »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768783-6296-459D-BD00-8D56886EDE87}"/>
              </a:ext>
            </a:extLst>
          </p:cNvPr>
          <p:cNvCxnSpPr/>
          <p:nvPr/>
        </p:nvCxnSpPr>
        <p:spPr>
          <a:xfrm>
            <a:off x="5887236" y="2870463"/>
            <a:ext cx="327269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2154250-5D64-4B72-A0DB-1A3906A5FE1A}"/>
              </a:ext>
            </a:extLst>
          </p:cNvPr>
          <p:cNvSpPr/>
          <p:nvPr/>
        </p:nvSpPr>
        <p:spPr>
          <a:xfrm>
            <a:off x="9447028" y="2223391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8DBDC2-7B5B-49A7-B3F3-27BAC2F0B36C}"/>
              </a:ext>
            </a:extLst>
          </p:cNvPr>
          <p:cNvSpPr/>
          <p:nvPr/>
        </p:nvSpPr>
        <p:spPr>
          <a:xfrm>
            <a:off x="9474495" y="3007598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C9F53-C292-4AD4-B5ED-E94FB56A15B4}"/>
              </a:ext>
            </a:extLst>
          </p:cNvPr>
          <p:cNvSpPr txBox="1"/>
          <p:nvPr/>
        </p:nvSpPr>
        <p:spPr>
          <a:xfrm>
            <a:off x="9832743" y="2223391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Data  </a:t>
            </a:r>
            <a:r>
              <a:rPr lang="fr-FR" sz="2400" b="1" dirty="0" err="1"/>
              <a:t>Payload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40F2-51B1-4C5B-99DD-87B0515064BB}"/>
              </a:ext>
            </a:extLst>
          </p:cNvPr>
          <p:cNvSpPr txBox="1"/>
          <p:nvPr/>
        </p:nvSpPr>
        <p:spPr>
          <a:xfrm>
            <a:off x="9885409" y="2993136"/>
            <a:ext cx="160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MetaData</a:t>
            </a:r>
            <a:r>
              <a:rPr lang="fr-FR" sz="2400" b="1" dirty="0"/>
              <a:t>  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overhead</a:t>
            </a:r>
            <a:r>
              <a:rPr lang="fr-FR" sz="240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9655C-2E5B-48C5-9729-1E972EA38B00}"/>
              </a:ext>
            </a:extLst>
          </p:cNvPr>
          <p:cNvSpPr txBox="1"/>
          <p:nvPr/>
        </p:nvSpPr>
        <p:spPr>
          <a:xfrm>
            <a:off x="3476847" y="4801816"/>
            <a:ext cx="724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ULTRA compression of millions of </a:t>
            </a:r>
            <a:r>
              <a:rPr lang="fr-FR" dirty="0" err="1"/>
              <a:t>rows</a:t>
            </a:r>
            <a:r>
              <a:rPr lang="fr-FR" dirty="0"/>
              <a:t> (</a:t>
            </a:r>
            <a:r>
              <a:rPr lang="fr-FR" dirty="0" err="1"/>
              <a:t>dictionnary</a:t>
            </a:r>
            <a:r>
              <a:rPr lang="fr-FR" dirty="0"/>
              <a:t>, </a:t>
            </a:r>
            <a:r>
              <a:rPr lang="fr-FR" dirty="0" err="1"/>
              <a:t>incremental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94240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00B82-F54A-4573-9F6A-C83400D4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103" y="2189458"/>
            <a:ext cx="10515600" cy="247908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Binary</a:t>
            </a:r>
            <a:r>
              <a:rPr lang="fr-FR" dirty="0"/>
              <a:t> (</a:t>
            </a:r>
            <a:r>
              <a:rPr lang="fr-FR" dirty="0" err="1"/>
              <a:t>protobuf</a:t>
            </a:r>
            <a:r>
              <a:rPr lang="fr-FR" dirty="0"/>
              <a:t>,..)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= OK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about  JSON  ? </a:t>
            </a:r>
            <a:br>
              <a:rPr lang="fr-FR" dirty="0"/>
            </a:br>
            <a:r>
              <a:rPr lang="fr-FR" dirty="0" err="1"/>
              <a:t>Schema-Less</a:t>
            </a:r>
            <a:r>
              <a:rPr lang="fr-FR" dirty="0"/>
              <a:t> / No code </a:t>
            </a:r>
            <a:r>
              <a:rPr lang="fr-FR" dirty="0" err="1"/>
              <a:t>generator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681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6007"/>
            <a:ext cx="10515600" cy="1150592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JavaScript &lt;-&gt; </a:t>
            </a:r>
            <a:r>
              <a:rPr lang="fr-FR" sz="3600" dirty="0" err="1"/>
              <a:t>Json</a:t>
            </a:r>
            <a:r>
              <a:rPr lang="fr-FR" sz="3600" dirty="0"/>
              <a:t> (JavaScript Object Notation) &lt;-&gt; Java</a:t>
            </a:r>
            <a:endParaRPr lang="fr-F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356546" y="5870658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193971" y="4061594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56" y="4101741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6252649" y="4817631"/>
            <a:ext cx="199087" cy="2079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5769456" y="5919509"/>
            <a:ext cx="1106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</a:p>
          <a:p>
            <a:r>
              <a:rPr lang="fr-FR" b="1" dirty="0" err="1"/>
              <a:t>encoding</a:t>
            </a:r>
            <a:r>
              <a:rPr lang="fr-FR" dirty="0"/>
              <a:t>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436210" y="4393701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10076151" y="60007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6200000">
            <a:off x="4540053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61" y="3850375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78" y="4295241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593FA-5CD1-4AF9-A684-95A60FEC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52" y="2268602"/>
            <a:ext cx="3032697" cy="954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96B86B-1B68-4EDD-A221-0DE79326D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150" y="2172395"/>
            <a:ext cx="3541850" cy="1010197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8D04D1FF-EED4-45A5-8998-351ADD08A900}"/>
              </a:ext>
            </a:extLst>
          </p:cNvPr>
          <p:cNvSpPr/>
          <p:nvPr/>
        </p:nvSpPr>
        <p:spPr>
          <a:xfrm rot="16200000">
            <a:off x="7789081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7DDC1A-82D7-4F06-8756-9AC30433DA10}"/>
              </a:ext>
            </a:extLst>
          </p:cNvPr>
          <p:cNvSpPr txBox="1"/>
          <p:nvPr/>
        </p:nvSpPr>
        <p:spPr>
          <a:xfrm>
            <a:off x="973341" y="1166061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Script</a:t>
            </a:r>
            <a:r>
              <a:rPr lang="fr-FR" dirty="0"/>
              <a:t> (</a:t>
            </a:r>
            <a:r>
              <a:rPr lang="fr-FR" dirty="0" err="1"/>
              <a:t>untyped</a:t>
            </a:r>
            <a:r>
              <a:rPr lang="fr-FR" dirty="0"/>
              <a:t> </a:t>
            </a:r>
            <a:r>
              <a:rPr lang="fr-FR" dirty="0" err="1"/>
              <a:t>interpreter</a:t>
            </a:r>
            <a:r>
              <a:rPr lang="fr-FR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912FD6-F1D7-47CC-92E5-186FE1D4457C}"/>
              </a:ext>
            </a:extLst>
          </p:cNvPr>
          <p:cNvSpPr txBox="1"/>
          <p:nvPr/>
        </p:nvSpPr>
        <p:spPr>
          <a:xfrm>
            <a:off x="5195230" y="1166061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DATA</a:t>
            </a:r>
            <a:r>
              <a:rPr lang="fr-FR" dirty="0"/>
              <a:t> format (no </a:t>
            </a:r>
            <a:r>
              <a:rPr lang="fr-FR" dirty="0" err="1"/>
              <a:t>schema</a:t>
            </a:r>
            <a:r>
              <a:rPr lang="fr-FR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DD52FD-C52C-48DC-805B-516B09520AD6}"/>
              </a:ext>
            </a:extLst>
          </p:cNvPr>
          <p:cNvSpPr txBox="1"/>
          <p:nvPr/>
        </p:nvSpPr>
        <p:spPr>
          <a:xfrm>
            <a:off x="8736873" y="1174393"/>
            <a:ext cx="16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Langage</a:t>
            </a:r>
            <a:r>
              <a:rPr lang="fr-FR" dirty="0"/>
              <a:t> (</a:t>
            </a:r>
            <a:r>
              <a:rPr lang="fr-FR" dirty="0" err="1"/>
              <a:t>typed</a:t>
            </a:r>
            <a:r>
              <a:rPr lang="fr-FR" dirty="0"/>
              <a:t>)</a:t>
            </a:r>
          </a:p>
        </p:txBody>
      </p:sp>
      <p:pic>
        <p:nvPicPr>
          <p:cNvPr id="44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63284368-36A7-4D86-9093-749C42B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2" y="4022294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A9F12F-72C9-4546-A4F1-09085BC58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0" y="1527216"/>
            <a:ext cx="3915771" cy="22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0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83" y="57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JSON : Open &amp; </a:t>
            </a:r>
            <a:r>
              <a:rPr lang="fr-FR" dirty="0" err="1"/>
              <a:t>DeFacto</a:t>
            </a:r>
            <a:r>
              <a:rPr lang="fr-FR" dirty="0"/>
              <a:t> Standard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Portability</a:t>
            </a:r>
            <a:r>
              <a:rPr lang="fr-FR" dirty="0"/>
              <a:t>, </a:t>
            </a:r>
            <a:r>
              <a:rPr lang="fr-FR" dirty="0" err="1"/>
              <a:t>Simplicity</a:t>
            </a:r>
            <a:r>
              <a:rPr lang="fr-FR" dirty="0"/>
              <a:t>,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259930" y="3755522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097355" y="1946458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5238-1E9B-49BF-A9D7-DE1B90D3362C}"/>
              </a:ext>
            </a:extLst>
          </p:cNvPr>
          <p:cNvSpPr txBox="1"/>
          <p:nvPr/>
        </p:nvSpPr>
        <p:spPr>
          <a:xfrm>
            <a:off x="1350026" y="5888582"/>
            <a:ext cx="272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API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r>
              <a:rPr lang="fr-FR" dirty="0"/>
              <a:t> (app-to-app)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4BD0E48-B2F1-4356-AD5D-C08162C331F7}"/>
              </a:ext>
            </a:extLst>
          </p:cNvPr>
          <p:cNvSpPr/>
          <p:nvPr/>
        </p:nvSpPr>
        <p:spPr>
          <a:xfrm rot="16200000">
            <a:off x="2239164" y="3679760"/>
            <a:ext cx="211792" cy="398558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C739B389-82F0-47E6-B989-2D755C75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54" y="1774636"/>
            <a:ext cx="1567484" cy="7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8218EB1D-89C7-497F-A853-041CF2E3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33" y="2577650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BA38456F-1DAA-43CA-B9BC-328EDA44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19" y="4749049"/>
            <a:ext cx="1679014" cy="5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B7537CF-333E-4A9B-9DDE-35E755D946D5}"/>
              </a:ext>
            </a:extLst>
          </p:cNvPr>
          <p:cNvSpPr/>
          <p:nvPr/>
        </p:nvSpPr>
        <p:spPr>
          <a:xfrm rot="16200000">
            <a:off x="7116666" y="3253983"/>
            <a:ext cx="506896" cy="105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DA1D614-7A4E-45A9-B060-3CED98BEB780}"/>
              </a:ext>
            </a:extLst>
          </p:cNvPr>
          <p:cNvSpPr/>
          <p:nvPr/>
        </p:nvSpPr>
        <p:spPr>
          <a:xfrm rot="16200000" flipV="1">
            <a:off x="7363244" y="3745698"/>
            <a:ext cx="506896" cy="973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8D340E4-0431-4F7F-A089-4C3B3E7A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80" y="2999124"/>
            <a:ext cx="989901" cy="4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94" y="3667664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7264207" y="4517882"/>
            <a:ext cx="161696" cy="233403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6564804" y="5765746"/>
            <a:ext cx="2208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  <a:r>
              <a:rPr lang="fr-FR" dirty="0"/>
              <a:t> </a:t>
            </a:r>
          </a:p>
          <a:p>
            <a:r>
              <a:rPr lang="fr-FR" dirty="0" err="1"/>
              <a:t>connection+encoding</a:t>
            </a:r>
            <a:endParaRPr lang="fr-FR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323894" y="4239938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9641084" y="57657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41AEECB-1262-4A6D-A8EF-0D8DBD572281}"/>
              </a:ext>
            </a:extLst>
          </p:cNvPr>
          <p:cNvSpPr/>
          <p:nvPr/>
        </p:nvSpPr>
        <p:spPr>
          <a:xfrm rot="19173672">
            <a:off x="4839334" y="3165720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3377835">
            <a:off x="4837998" y="4325665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9E03-880D-4FA9-B0C2-3571856BC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91" y="4745825"/>
            <a:ext cx="2071635" cy="571301"/>
          </a:xfrm>
          <a:prstGeom prst="rect">
            <a:avLst/>
          </a:prstGeom>
        </p:spPr>
      </p:pic>
      <p:pic>
        <p:nvPicPr>
          <p:cNvPr id="1040" name="Picture 16" descr="Hypertext Markup Language — Wikipédia">
            <a:extLst>
              <a:ext uri="{FF2B5EF4-FFF2-40B4-BE49-F238E27FC236}">
                <a16:creationId xmlns:a16="http://schemas.microsoft.com/office/drawing/2014/main" id="{1E4534C3-F7C3-4A56-BAF6-C00DC516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6" y="2446410"/>
            <a:ext cx="756004" cy="7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uvelle version de Spring Boot, prêt pour les applications réactives dans  le cloud">
            <a:extLst>
              <a:ext uri="{FF2B5EF4-FFF2-40B4-BE49-F238E27FC236}">
                <a16:creationId xmlns:a16="http://schemas.microsoft.com/office/drawing/2014/main" id="{A2CD888C-D7B0-471A-B868-01938703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270" y="2333795"/>
            <a:ext cx="1735323" cy="9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76" y="4498654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29" y="2279156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848029-D847-4CEA-AA08-E325C4DCD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7270" y="3322933"/>
            <a:ext cx="3194648" cy="535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ECD1-1F8E-40E3-9700-D99B816C72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7270" y="3959465"/>
            <a:ext cx="1494521" cy="6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DB4A-7AE5-4885-9503-7670F884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Grammar</a:t>
            </a:r>
            <a:r>
              <a:rPr lang="fr-FR" dirty="0"/>
              <a:t> of JSON</a:t>
            </a:r>
            <a:br>
              <a:rPr lang="fr-FR" dirty="0"/>
            </a:br>
            <a:r>
              <a:rPr lang="fr-FR" dirty="0"/>
              <a:t>https://www.json.org/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4EB38-6EDF-46F9-8A8C-DA1FCD619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59" y="4343931"/>
            <a:ext cx="4222898" cy="201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CD4C6-5114-41A6-8D0E-0E0975DA4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59" y="2430506"/>
            <a:ext cx="5162109" cy="1407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0C849-1A61-4E82-AF17-460EC312A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81" y="2473349"/>
            <a:ext cx="5422245" cy="382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45DEB3-B857-4D6A-9B8B-1D00BECCA0C2}"/>
              </a:ext>
            </a:extLst>
          </p:cNvPr>
          <p:cNvSpPr txBox="1"/>
          <p:nvPr/>
        </p:nvSpPr>
        <p:spPr>
          <a:xfrm>
            <a:off x="682800" y="1881085"/>
            <a:ext cx="230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r>
              <a:rPr lang="fr-FR" dirty="0"/>
              <a:t> value (terminal)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993D-A923-46F7-BF9E-3BBAE97B3CA1}"/>
              </a:ext>
            </a:extLst>
          </p:cNvPr>
          <p:cNvSpPr txBox="1"/>
          <p:nvPr/>
        </p:nvSpPr>
        <p:spPr>
          <a:xfrm>
            <a:off x="6055786" y="1881085"/>
            <a:ext cx="27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Array</a:t>
            </a:r>
            <a:r>
              <a:rPr lang="fr-FR" dirty="0"/>
              <a:t> / Object composition</a:t>
            </a:r>
          </a:p>
        </p:txBody>
      </p:sp>
    </p:spTree>
    <p:extLst>
      <p:ext uri="{BB962C8B-B14F-4D97-AF65-F5344CB8AC3E}">
        <p14:creationId xmlns:p14="http://schemas.microsoft.com/office/powerpoint/2010/main" val="139237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8246-FB42-4B47-B79A-EFF130FC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Jackson</a:t>
            </a:r>
            <a:br>
              <a:rPr lang="fr-FR" dirty="0"/>
            </a:br>
            <a:r>
              <a:rPr lang="fr-FR" dirty="0"/>
              <a:t> ( default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spring</a:t>
            </a:r>
            <a:r>
              <a:rPr lang="fr-FR" dirty="0"/>
              <a:t>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15B8C-F340-4CA4-9C2C-0735CF9B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03" y="1971319"/>
            <a:ext cx="5514600" cy="46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18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59D-6976-4018-BAF6-7E5FBBF0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34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Jackson-</a:t>
            </a:r>
            <a:r>
              <a:rPr lang="fr-FR" dirty="0" err="1"/>
              <a:t>Core</a:t>
            </a:r>
            <a:r>
              <a:rPr lang="fr-FR" dirty="0"/>
              <a:t>: </a:t>
            </a:r>
            <a:r>
              <a:rPr lang="fr-FR" dirty="0" err="1"/>
              <a:t>Json</a:t>
            </a:r>
            <a:r>
              <a:rPr lang="fr-FR" dirty="0"/>
              <a:t> Streaming api for </a:t>
            </a:r>
            <a:r>
              <a:rPr lang="fr-FR" dirty="0" err="1"/>
              <a:t>Parsing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75C97-9DCC-46E9-84ED-F88D584F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39" y="2835618"/>
            <a:ext cx="2082652" cy="280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2BF61-D4E5-4C49-AEF4-CB5BB4E1427F}"/>
              </a:ext>
            </a:extLst>
          </p:cNvPr>
          <p:cNvSpPr txBox="1"/>
          <p:nvPr/>
        </p:nvSpPr>
        <p:spPr>
          <a:xfrm>
            <a:off x="518593" y="3365039"/>
            <a:ext cx="1355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byte[]</a:t>
            </a:r>
          </a:p>
          <a:p>
            <a:r>
              <a:rPr lang="fr-FR" dirty="0" err="1"/>
              <a:t>InputStream</a:t>
            </a:r>
            <a:endParaRPr lang="fr-FR" dirty="0"/>
          </a:p>
          <a:p>
            <a:r>
              <a:rPr lang="fr-FR" dirty="0"/>
              <a:t>String</a:t>
            </a:r>
          </a:p>
          <a:p>
            <a:r>
              <a:rPr lang="fr-FR" dirty="0" err="1"/>
              <a:t>InputReader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A43B32-14F1-41B0-A9F6-35C514700973}"/>
              </a:ext>
            </a:extLst>
          </p:cNvPr>
          <p:cNvSpPr/>
          <p:nvPr/>
        </p:nvSpPr>
        <p:spPr>
          <a:xfrm>
            <a:off x="1863613" y="3900834"/>
            <a:ext cx="568842" cy="435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273E2-A197-4B09-A6BE-4B34A231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73" y="4533906"/>
            <a:ext cx="3790950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5E33-28EB-400B-B0AA-C488D5FE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40" y="2772308"/>
            <a:ext cx="4486275" cy="1428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2DEEF6-0F39-427E-9C69-67273860F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2" y="1096701"/>
            <a:ext cx="4333875" cy="923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5AFFB8-7096-4BA8-9F12-DF8626D61A23}"/>
              </a:ext>
            </a:extLst>
          </p:cNvPr>
          <p:cNvSpPr txBox="1"/>
          <p:nvPr/>
        </p:nvSpPr>
        <p:spPr>
          <a:xfrm>
            <a:off x="7854581" y="5791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001659-6730-4EDF-B3EC-091DF953B4CC}"/>
              </a:ext>
            </a:extLst>
          </p:cNvPr>
          <p:cNvSpPr/>
          <p:nvPr/>
        </p:nvSpPr>
        <p:spPr>
          <a:xfrm>
            <a:off x="2561362" y="3880277"/>
            <a:ext cx="158635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BC7C8-848C-4E6A-B556-F16AE14885C0}"/>
              </a:ext>
            </a:extLst>
          </p:cNvPr>
          <p:cNvSpPr txBox="1"/>
          <p:nvPr/>
        </p:nvSpPr>
        <p:spPr>
          <a:xfrm>
            <a:off x="2561362" y="3870251"/>
            <a:ext cx="154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JsonParser</a:t>
            </a:r>
            <a:endParaRPr lang="fr-FR" sz="2400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8E598DF-AA56-4F61-AB38-A5469DA3A751}"/>
              </a:ext>
            </a:extLst>
          </p:cNvPr>
          <p:cNvSpPr/>
          <p:nvPr/>
        </p:nvSpPr>
        <p:spPr>
          <a:xfrm>
            <a:off x="4395323" y="3907205"/>
            <a:ext cx="568842" cy="435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FA093-9398-4D56-8E7E-C3DEDCF882FC}"/>
              </a:ext>
            </a:extLst>
          </p:cNvPr>
          <p:cNvSpPr/>
          <p:nvPr/>
        </p:nvSpPr>
        <p:spPr>
          <a:xfrm>
            <a:off x="2218118" y="2845644"/>
            <a:ext cx="158635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0A3DD-A927-4786-9D73-969E57A0FEFE}"/>
              </a:ext>
            </a:extLst>
          </p:cNvPr>
          <p:cNvSpPr txBox="1"/>
          <p:nvPr/>
        </p:nvSpPr>
        <p:spPr>
          <a:xfrm>
            <a:off x="2218118" y="283561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JsonFactory</a:t>
            </a:r>
            <a:endParaRPr lang="fr-FR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DEE63F-0FC5-483E-BBFD-79B2038EC347}"/>
              </a:ext>
            </a:extLst>
          </p:cNvPr>
          <p:cNvCxnSpPr/>
          <p:nvPr/>
        </p:nvCxnSpPr>
        <p:spPr>
          <a:xfrm>
            <a:off x="2977117" y="3418367"/>
            <a:ext cx="223283" cy="377456"/>
          </a:xfrm>
          <a:prstGeom prst="straightConnector1">
            <a:avLst/>
          </a:prstGeom>
          <a:ln w="31750"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65E637-AEEC-4891-8970-C031A5D51DE8}"/>
              </a:ext>
            </a:extLst>
          </p:cNvPr>
          <p:cNvSpPr txBox="1"/>
          <p:nvPr/>
        </p:nvSpPr>
        <p:spPr>
          <a:xfrm>
            <a:off x="3124584" y="332126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619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B62D9-FACE-4DF8-9A56-48A93931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41" y="1345018"/>
            <a:ext cx="7678389" cy="4789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59D-6976-4018-BAF6-7E5FBBF0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34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Streaming </a:t>
            </a:r>
            <a:r>
              <a:rPr lang="fr-FR" dirty="0" err="1"/>
              <a:t>Parsing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690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EF62-2F5D-4940-AE95-154E01BE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47698" cy="853876"/>
          </a:xfrm>
        </p:spPr>
        <p:txBody>
          <a:bodyPr/>
          <a:lstStyle/>
          <a:p>
            <a:pPr algn="ctr"/>
            <a:r>
              <a:rPr lang="fr-FR" dirty="0"/>
              <a:t>Jackson-</a:t>
            </a:r>
            <a:r>
              <a:rPr lang="fr-FR" dirty="0" err="1"/>
              <a:t>databind</a:t>
            </a:r>
            <a:r>
              <a:rPr lang="fr-FR" dirty="0"/>
              <a:t> : </a:t>
            </a:r>
            <a:r>
              <a:rPr lang="fr-FR" dirty="0" err="1"/>
              <a:t>JsonNode</a:t>
            </a:r>
            <a:r>
              <a:rPr lang="fr-FR" dirty="0"/>
              <a:t> Class </a:t>
            </a:r>
            <a:r>
              <a:rPr lang="fr-FR" dirty="0" err="1"/>
              <a:t>Hierarchy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E59E5-719F-4079-9D4E-5A895234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918" y="1488558"/>
            <a:ext cx="3118478" cy="5265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CA2280-6384-4954-8169-865EC13A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50" y="2699422"/>
            <a:ext cx="4181475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E5486C-432B-44BB-8E82-97358FF1B6B5}"/>
              </a:ext>
            </a:extLst>
          </p:cNvPr>
          <p:cNvSpPr txBox="1"/>
          <p:nvPr/>
        </p:nvSpPr>
        <p:spPr>
          <a:xfrm>
            <a:off x="6895727" y="3985297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[ 1, 2 ..]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C49BADAB-7164-41C3-B1D9-53C9A25323E9}"/>
              </a:ext>
            </a:extLst>
          </p:cNvPr>
          <p:cNvSpPr/>
          <p:nvPr/>
        </p:nvSpPr>
        <p:spPr>
          <a:xfrm>
            <a:off x="6077440" y="4153794"/>
            <a:ext cx="579474" cy="2126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DE690-CD8A-44FC-9345-5050A38647C7}"/>
              </a:ext>
            </a:extLst>
          </p:cNvPr>
          <p:cNvSpPr txBox="1"/>
          <p:nvPr/>
        </p:nvSpPr>
        <p:spPr>
          <a:xfrm>
            <a:off x="6842767" y="4446962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{"field1" : 1, .. }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B62EA98-4435-45EC-BE62-04AC4869696B}"/>
              </a:ext>
            </a:extLst>
          </p:cNvPr>
          <p:cNvSpPr/>
          <p:nvPr/>
        </p:nvSpPr>
        <p:spPr>
          <a:xfrm>
            <a:off x="6077440" y="4629963"/>
            <a:ext cx="579474" cy="2126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29C7D632-F7AF-45A7-9175-9343BB481B61}"/>
              </a:ext>
            </a:extLst>
          </p:cNvPr>
          <p:cNvSpPr/>
          <p:nvPr/>
        </p:nvSpPr>
        <p:spPr>
          <a:xfrm>
            <a:off x="6077440" y="5078575"/>
            <a:ext cx="579474" cy="2126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45BFD-70A3-4B6B-BBB4-2149BABB91DC}"/>
              </a:ext>
            </a:extLst>
          </p:cNvPr>
          <p:cNvSpPr txBox="1"/>
          <p:nvPr/>
        </p:nvSpPr>
        <p:spPr>
          <a:xfrm>
            <a:off x="6914231" y="4923131"/>
            <a:ext cx="1432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"value"</a:t>
            </a:r>
          </a:p>
          <a:p>
            <a:r>
              <a:rPr lang="fr-FR" sz="2400" dirty="0" err="1"/>
              <a:t>true|false</a:t>
            </a:r>
            <a:endParaRPr lang="fr-FR" sz="2400" dirty="0"/>
          </a:p>
          <a:p>
            <a:r>
              <a:rPr lang="fr-FR" sz="2400" dirty="0"/>
              <a:t>1.234</a:t>
            </a:r>
          </a:p>
          <a:p>
            <a:r>
              <a:rPr lang="fr-FR" sz="2400" dirty="0" err="1"/>
              <a:t>null</a:t>
            </a:r>
            <a:endParaRPr lang="fr-F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53ACB-13A4-47EA-8F52-CF19E12150DA}"/>
              </a:ext>
            </a:extLst>
          </p:cNvPr>
          <p:cNvSpPr txBox="1"/>
          <p:nvPr/>
        </p:nvSpPr>
        <p:spPr>
          <a:xfrm>
            <a:off x="2923618" y="2205071"/>
            <a:ext cx="527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AST Class </a:t>
            </a:r>
            <a:r>
              <a:rPr lang="fr-FR" sz="2400" dirty="0" err="1"/>
              <a:t>Hierarchy</a:t>
            </a:r>
            <a:r>
              <a:rPr lang="fr-FR" sz="2400" dirty="0"/>
              <a:t> &lt;-&gt;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  <a:r>
              <a:rPr lang="fr-FR" sz="2400" dirty="0" err="1"/>
              <a:t>Grammar</a:t>
            </a:r>
            <a:endParaRPr lang="fr-FR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2A821D-11AA-4AC6-890F-D264BD84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48" y="1005124"/>
            <a:ext cx="4762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70C0-0556-4D62-ACA1-ABFC6E6A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1"/>
            <a:ext cx="10515600" cy="15678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Remote</a:t>
            </a:r>
            <a:r>
              <a:rPr lang="fr-FR" dirty="0"/>
              <a:t> « Call »</a:t>
            </a:r>
            <a:br>
              <a:rPr lang="fr-FR" dirty="0"/>
            </a:br>
            <a:r>
              <a:rPr lang="fr-FR" dirty="0" err="1"/>
              <a:t>asymetric</a:t>
            </a:r>
            <a:r>
              <a:rPr lang="fr-FR" dirty="0"/>
              <a:t> socket </a:t>
            </a:r>
            <a:r>
              <a:rPr lang="fr-FR" dirty="0" err="1"/>
              <a:t>read-write</a:t>
            </a:r>
            <a:br>
              <a:rPr lang="fr-FR" dirty="0"/>
            </a:br>
            <a:r>
              <a:rPr lang="fr-FR" dirty="0"/>
              <a:t>active Client – </a:t>
            </a:r>
            <a:r>
              <a:rPr lang="fr-FR" dirty="0" err="1"/>
              <a:t>waiting</a:t>
            </a:r>
            <a:r>
              <a:rPr lang="fr-FR" dirty="0"/>
              <a:t> Server, </a:t>
            </a:r>
            <a:r>
              <a:rPr lang="fr-FR" dirty="0" err="1"/>
              <a:t>Processing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4EB45A-9C07-4F2E-9ACC-F6D843AAEB41}"/>
              </a:ext>
            </a:extLst>
          </p:cNvPr>
          <p:cNvCxnSpPr>
            <a:cxnSpLocks/>
          </p:cNvCxnSpPr>
          <p:nvPr/>
        </p:nvCxnSpPr>
        <p:spPr>
          <a:xfrm>
            <a:off x="7145943" y="3177165"/>
            <a:ext cx="0" cy="302242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B8FC6-9C7E-4D73-BE78-F361235FFF6A}"/>
              </a:ext>
            </a:extLst>
          </p:cNvPr>
          <p:cNvSpPr txBox="1"/>
          <p:nvPr/>
        </p:nvSpPr>
        <p:spPr>
          <a:xfrm>
            <a:off x="7859927" y="4012948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8326-1051-4B5C-93AE-90DB29905F2B}"/>
              </a:ext>
            </a:extLst>
          </p:cNvPr>
          <p:cNvSpPr txBox="1"/>
          <p:nvPr/>
        </p:nvSpPr>
        <p:spPr>
          <a:xfrm>
            <a:off x="7859927" y="5249708"/>
            <a:ext cx="165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Flush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F1AA4-AFE1-472B-8E79-7B80D7C32FFA}"/>
              </a:ext>
            </a:extLst>
          </p:cNvPr>
          <p:cNvSpPr txBox="1"/>
          <p:nvPr/>
        </p:nvSpPr>
        <p:spPr>
          <a:xfrm>
            <a:off x="6389430" y="2803677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in Server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1A0C847-9A50-4936-BA7B-AA4938138965}"/>
              </a:ext>
            </a:extLst>
          </p:cNvPr>
          <p:cNvSpPr/>
          <p:nvPr/>
        </p:nvSpPr>
        <p:spPr>
          <a:xfrm>
            <a:off x="7933195" y="4404162"/>
            <a:ext cx="307365" cy="661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13C2E-BB77-4CCF-AA06-1AF5076C694F}"/>
              </a:ext>
            </a:extLst>
          </p:cNvPr>
          <p:cNvSpPr txBox="1"/>
          <p:nvPr/>
        </p:nvSpPr>
        <p:spPr>
          <a:xfrm>
            <a:off x="8359129" y="4469824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() {…. 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988FA-34CD-4BEA-BF38-09361EBFF618}"/>
              </a:ext>
            </a:extLst>
          </p:cNvPr>
          <p:cNvSpPr txBox="1"/>
          <p:nvPr/>
        </p:nvSpPr>
        <p:spPr>
          <a:xfrm>
            <a:off x="7213827" y="5635067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A85857-EABA-4A0D-A012-AE058C7EF24F}"/>
              </a:ext>
            </a:extLst>
          </p:cNvPr>
          <p:cNvSpPr txBox="1"/>
          <p:nvPr/>
        </p:nvSpPr>
        <p:spPr>
          <a:xfrm>
            <a:off x="7144626" y="3438340"/>
            <a:ext cx="240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Loop ( …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) {</a:t>
            </a:r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A48B34A6-F9E5-42B0-89E3-4DBE559CEBB3}"/>
              </a:ext>
            </a:extLst>
          </p:cNvPr>
          <p:cNvSpPr/>
          <p:nvPr/>
        </p:nvSpPr>
        <p:spPr>
          <a:xfrm rot="16200000">
            <a:off x="4054179" y="4013594"/>
            <a:ext cx="342445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281BBB-4AC9-4946-8594-EF3B60AC5543}"/>
              </a:ext>
            </a:extLst>
          </p:cNvPr>
          <p:cNvCxnSpPr>
            <a:cxnSpLocks/>
          </p:cNvCxnSpPr>
          <p:nvPr/>
        </p:nvCxnSpPr>
        <p:spPr>
          <a:xfrm>
            <a:off x="6915571" y="317716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9299FF-081B-4E91-9BE6-1F47F5C538BC}"/>
              </a:ext>
            </a:extLst>
          </p:cNvPr>
          <p:cNvSpPr txBox="1"/>
          <p:nvPr/>
        </p:nvSpPr>
        <p:spPr>
          <a:xfrm>
            <a:off x="3729558" y="4404162"/>
            <a:ext cx="102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Socket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90FC03-56F6-451B-9831-9149DBD51AA0}"/>
              </a:ext>
            </a:extLst>
          </p:cNvPr>
          <p:cNvSpPr txBox="1"/>
          <p:nvPr/>
        </p:nvSpPr>
        <p:spPr>
          <a:xfrm>
            <a:off x="1550786" y="4936311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EDAFEE-82BF-4927-A082-B40B80E53F02}"/>
              </a:ext>
            </a:extLst>
          </p:cNvPr>
          <p:cNvSpPr txBox="1"/>
          <p:nvPr/>
        </p:nvSpPr>
        <p:spPr>
          <a:xfrm>
            <a:off x="1537417" y="4172935"/>
            <a:ext cx="86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CDB8338-7BBD-4755-A804-71D027F01D5C}"/>
              </a:ext>
            </a:extLst>
          </p:cNvPr>
          <p:cNvSpPr/>
          <p:nvPr/>
        </p:nvSpPr>
        <p:spPr>
          <a:xfrm rot="16200000">
            <a:off x="2627865" y="4215209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5285911B-FCD8-4221-AAED-625938A7A3B9}"/>
              </a:ext>
            </a:extLst>
          </p:cNvPr>
          <p:cNvSpPr/>
          <p:nvPr/>
        </p:nvSpPr>
        <p:spPr>
          <a:xfrm rot="16200000">
            <a:off x="5342927" y="4209097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042475E2-37F1-45DD-869B-C9B7F36C210A}"/>
              </a:ext>
            </a:extLst>
          </p:cNvPr>
          <p:cNvSpPr/>
          <p:nvPr/>
        </p:nvSpPr>
        <p:spPr>
          <a:xfrm rot="16200000" flipV="1">
            <a:off x="5342926" y="4981698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83315A45-6E7E-49A7-82DF-20470FEF1734}"/>
              </a:ext>
            </a:extLst>
          </p:cNvPr>
          <p:cNvSpPr/>
          <p:nvPr/>
        </p:nvSpPr>
        <p:spPr>
          <a:xfrm rot="16200000" flipV="1">
            <a:off x="2602666" y="4981697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E2868B-B753-45F8-89E9-3116725C3AB3}"/>
              </a:ext>
            </a:extLst>
          </p:cNvPr>
          <p:cNvSpPr txBox="1"/>
          <p:nvPr/>
        </p:nvSpPr>
        <p:spPr>
          <a:xfrm>
            <a:off x="6132887" y="421259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DC1F4-97BC-456E-A3E4-809F1C1427F8}"/>
              </a:ext>
            </a:extLst>
          </p:cNvPr>
          <p:cNvSpPr txBox="1"/>
          <p:nvPr/>
        </p:nvSpPr>
        <p:spPr>
          <a:xfrm>
            <a:off x="6098872" y="4904642"/>
            <a:ext cx="86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265087F2-4561-4230-9F29-B2414DCCAF96}"/>
              </a:ext>
            </a:extLst>
          </p:cNvPr>
          <p:cNvSpPr/>
          <p:nvPr/>
        </p:nvSpPr>
        <p:spPr>
          <a:xfrm>
            <a:off x="1640092" y="3104658"/>
            <a:ext cx="307365" cy="90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1F82F5D-A3F3-423F-81CD-E68E5507971A}"/>
              </a:ext>
            </a:extLst>
          </p:cNvPr>
          <p:cNvSpPr/>
          <p:nvPr/>
        </p:nvSpPr>
        <p:spPr>
          <a:xfrm>
            <a:off x="1615157" y="5288548"/>
            <a:ext cx="307365" cy="90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DB8073-4FB6-4ECD-8EE0-A357D0C36553}"/>
              </a:ext>
            </a:extLst>
          </p:cNvPr>
          <p:cNvSpPr txBox="1"/>
          <p:nvPr/>
        </p:nvSpPr>
        <p:spPr>
          <a:xfrm>
            <a:off x="2191036" y="1834635"/>
            <a:ext cx="450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Client-</a:t>
            </a:r>
            <a:r>
              <a:rPr lang="fr-FR" dirty="0" err="1"/>
              <a:t>side</a:t>
            </a:r>
            <a:r>
              <a:rPr lang="fr-FR" dirty="0"/>
              <a:t>:</a:t>
            </a:r>
          </a:p>
          <a:p>
            <a:r>
              <a:rPr lang="fr-FR" dirty="0" err="1"/>
              <a:t>Write,flush-write</a:t>
            </a:r>
            <a:r>
              <a:rPr lang="fr-FR" dirty="0"/>
              <a:t> … </a:t>
            </a:r>
            <a:r>
              <a:rPr lang="fr-FR" dirty="0" err="1"/>
              <a:t>then</a:t>
            </a:r>
            <a:r>
              <a:rPr lang="fr-FR" dirty="0"/>
              <a:t> (blocking-</a:t>
            </a:r>
            <a:r>
              <a:rPr lang="fr-FR" dirty="0" err="1"/>
              <a:t>wait</a:t>
            </a:r>
            <a:r>
              <a:rPr lang="fr-FR" dirty="0"/>
              <a:t>) </a:t>
            </a:r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2775DF-E12F-491D-B50F-7901DB83DB66}"/>
              </a:ext>
            </a:extLst>
          </p:cNvPr>
          <p:cNvSpPr txBox="1"/>
          <p:nvPr/>
        </p:nvSpPr>
        <p:spPr>
          <a:xfrm>
            <a:off x="6766369" y="1844206"/>
            <a:ext cx="440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Server:</a:t>
            </a:r>
          </a:p>
          <a:p>
            <a:r>
              <a:rPr lang="fr-FR" dirty="0"/>
              <a:t>(blocking-</a:t>
            </a:r>
            <a:r>
              <a:rPr lang="fr-FR" dirty="0" err="1"/>
              <a:t>wait</a:t>
            </a:r>
            <a:r>
              <a:rPr lang="fr-FR" dirty="0"/>
              <a:t>) </a:t>
            </a:r>
            <a:r>
              <a:rPr lang="fr-FR" dirty="0" err="1"/>
              <a:t>read</a:t>
            </a:r>
            <a:r>
              <a:rPr lang="fr-FR" dirty="0"/>
              <a:t> …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write,flush-write</a:t>
            </a:r>
            <a:endParaRPr lang="fr-FR" dirty="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54C2B69A-9B53-4867-B9A1-67FD58C458E2}"/>
              </a:ext>
            </a:extLst>
          </p:cNvPr>
          <p:cNvSpPr/>
          <p:nvPr/>
        </p:nvSpPr>
        <p:spPr>
          <a:xfrm rot="16200000">
            <a:off x="7385888" y="4198809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0026A15-A75A-41EF-A4E8-231529DAB8F5}"/>
              </a:ext>
            </a:extLst>
          </p:cNvPr>
          <p:cNvSpPr/>
          <p:nvPr/>
        </p:nvSpPr>
        <p:spPr>
          <a:xfrm rot="16200000" flipV="1">
            <a:off x="7385887" y="4971410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46AFFB-193F-4F04-9EA3-F93526DEFD15}"/>
              </a:ext>
            </a:extLst>
          </p:cNvPr>
          <p:cNvSpPr txBox="1"/>
          <p:nvPr/>
        </p:nvSpPr>
        <p:spPr>
          <a:xfrm>
            <a:off x="199136" y="3366617"/>
            <a:ext cx="1474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Flush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A7920C-323F-4EE9-9888-D3513EF0A8B2}"/>
              </a:ext>
            </a:extLst>
          </p:cNvPr>
          <p:cNvSpPr txBox="1"/>
          <p:nvPr/>
        </p:nvSpPr>
        <p:spPr>
          <a:xfrm>
            <a:off x="70911" y="5156954"/>
            <a:ext cx="116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fully</a:t>
            </a:r>
            <a:r>
              <a:rPr lang="fr-FR" dirty="0"/>
              <a:t> </a:t>
            </a:r>
          </a:p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02FF898-1DCE-4C6F-8C95-1FF1FCE0068D}"/>
              </a:ext>
            </a:extLst>
          </p:cNvPr>
          <p:cNvSpPr/>
          <p:nvPr/>
        </p:nvSpPr>
        <p:spPr>
          <a:xfrm rot="5400000">
            <a:off x="4081802" y="5558402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16B4D4-9DA6-42FE-B0C7-3412EC095168}"/>
              </a:ext>
            </a:extLst>
          </p:cNvPr>
          <p:cNvSpPr txBox="1"/>
          <p:nvPr/>
        </p:nvSpPr>
        <p:spPr>
          <a:xfrm>
            <a:off x="3526505" y="6199594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</a:t>
            </a:r>
            <a:r>
              <a:rPr lang="fr-FR" dirty="0" err="1"/>
              <a:t>packets</a:t>
            </a:r>
            <a:endParaRPr lang="fr-FR" dirty="0"/>
          </a:p>
          <a:p>
            <a:r>
              <a:rPr lang="fr-FR" dirty="0"/>
              <a:t>(in </a:t>
            </a:r>
            <a:r>
              <a:rPr lang="fr-FR" dirty="0" err="1"/>
              <a:t>routers</a:t>
            </a:r>
            <a:r>
              <a:rPr lang="fr-FR" dirty="0"/>
              <a:t>)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7D249AD-AA2C-4E8F-95B8-CD7AF309AD0B}"/>
              </a:ext>
            </a:extLst>
          </p:cNvPr>
          <p:cNvSpPr/>
          <p:nvPr/>
        </p:nvSpPr>
        <p:spPr>
          <a:xfrm rot="5400000">
            <a:off x="5871198" y="5580101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C563AE5-F8B2-4126-A9C1-75702FF3F863}"/>
              </a:ext>
            </a:extLst>
          </p:cNvPr>
          <p:cNvSpPr/>
          <p:nvPr/>
        </p:nvSpPr>
        <p:spPr>
          <a:xfrm rot="5400000">
            <a:off x="2448751" y="5552740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66780AD4-B8C0-4695-B921-807BE8ED2673}"/>
              </a:ext>
            </a:extLst>
          </p:cNvPr>
          <p:cNvSpPr/>
          <p:nvPr/>
        </p:nvSpPr>
        <p:spPr>
          <a:xfrm rot="16200000">
            <a:off x="2185135" y="4204467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3CC02649-BA99-4F6A-9700-CA65D3BAA812}"/>
              </a:ext>
            </a:extLst>
          </p:cNvPr>
          <p:cNvSpPr/>
          <p:nvPr/>
        </p:nvSpPr>
        <p:spPr>
          <a:xfrm rot="16200000">
            <a:off x="2189170" y="4981696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5A2473DE-FB0D-49A0-9769-61CADCD8F552}"/>
              </a:ext>
            </a:extLst>
          </p:cNvPr>
          <p:cNvSpPr/>
          <p:nvPr/>
        </p:nvSpPr>
        <p:spPr>
          <a:xfrm rot="16200000">
            <a:off x="5727264" y="4219185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C334702-1B7F-4032-866E-7ADA696973CF}"/>
              </a:ext>
            </a:extLst>
          </p:cNvPr>
          <p:cNvSpPr/>
          <p:nvPr/>
        </p:nvSpPr>
        <p:spPr>
          <a:xfrm rot="16200000">
            <a:off x="5731299" y="4996414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row: Curved Down 61">
            <a:extLst>
              <a:ext uri="{FF2B5EF4-FFF2-40B4-BE49-F238E27FC236}">
                <a16:creationId xmlns:a16="http://schemas.microsoft.com/office/drawing/2014/main" id="{9A9EF46D-9C3A-4E53-A243-B522CB7D203F}"/>
              </a:ext>
            </a:extLst>
          </p:cNvPr>
          <p:cNvSpPr/>
          <p:nvPr/>
        </p:nvSpPr>
        <p:spPr>
          <a:xfrm>
            <a:off x="2362487" y="3814732"/>
            <a:ext cx="597191" cy="313111"/>
          </a:xfrm>
          <a:prstGeom prst="curvedDownArrow">
            <a:avLst>
              <a:gd name="adj1" fmla="val 25000"/>
              <a:gd name="adj2" fmla="val 99664"/>
              <a:gd name="adj3" fmla="val 47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6C30BC-A1C6-4471-9B71-DBD6E141B804}"/>
              </a:ext>
            </a:extLst>
          </p:cNvPr>
          <p:cNvSpPr txBox="1"/>
          <p:nvPr/>
        </p:nvSpPr>
        <p:spPr>
          <a:xfrm>
            <a:off x="2675121" y="3452019"/>
            <a:ext cx="136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Flush-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E9991-6A11-4FB7-B1FA-485159ED5791}"/>
              </a:ext>
            </a:extLst>
          </p:cNvPr>
          <p:cNvSpPr txBox="1"/>
          <p:nvPr/>
        </p:nvSpPr>
        <p:spPr>
          <a:xfrm>
            <a:off x="5777167" y="5591088"/>
            <a:ext cx="136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Flush-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65" name="Arrow: Curved Down 64">
            <a:extLst>
              <a:ext uri="{FF2B5EF4-FFF2-40B4-BE49-F238E27FC236}">
                <a16:creationId xmlns:a16="http://schemas.microsoft.com/office/drawing/2014/main" id="{A81F6F6D-4192-4A0E-A271-7F625AEC3FE0}"/>
              </a:ext>
            </a:extLst>
          </p:cNvPr>
          <p:cNvSpPr/>
          <p:nvPr/>
        </p:nvSpPr>
        <p:spPr>
          <a:xfrm rot="10987142">
            <a:off x="5373184" y="5413169"/>
            <a:ext cx="597191" cy="313111"/>
          </a:xfrm>
          <a:prstGeom prst="curvedDownArrow">
            <a:avLst>
              <a:gd name="adj1" fmla="val 25000"/>
              <a:gd name="adj2" fmla="val 99664"/>
              <a:gd name="adj3" fmla="val 47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C98735-6A0C-4B06-926D-306E9DA1C880}"/>
              </a:ext>
            </a:extLst>
          </p:cNvPr>
          <p:cNvSpPr txBox="1"/>
          <p:nvPr/>
        </p:nvSpPr>
        <p:spPr>
          <a:xfrm>
            <a:off x="5290453" y="6208862"/>
            <a:ext cx="15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Server-Buffers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36AC4A-51D0-4895-A5EA-EC24229FEDDC}"/>
              </a:ext>
            </a:extLst>
          </p:cNvPr>
          <p:cNvSpPr txBox="1"/>
          <p:nvPr/>
        </p:nvSpPr>
        <p:spPr>
          <a:xfrm>
            <a:off x="1853471" y="6208310"/>
            <a:ext cx="145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Client-Buffers</a:t>
            </a:r>
          </a:p>
        </p:txBody>
      </p:sp>
    </p:spTree>
    <p:extLst>
      <p:ext uri="{BB962C8B-B14F-4D97-AF65-F5344CB8AC3E}">
        <p14:creationId xmlns:p14="http://schemas.microsoft.com/office/powerpoint/2010/main" val="503095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E207-0F58-4AD3-9E5B-12FF2015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017102" cy="1325563"/>
          </a:xfrm>
        </p:spPr>
        <p:txBody>
          <a:bodyPr/>
          <a:lstStyle/>
          <a:p>
            <a:pPr algn="ctr"/>
            <a:r>
              <a:rPr lang="fr-FR" dirty="0" err="1"/>
              <a:t>Parsing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to in-memory </a:t>
            </a:r>
            <a:r>
              <a:rPr lang="fr-FR" dirty="0" err="1"/>
              <a:t>Tree</a:t>
            </a:r>
            <a:br>
              <a:rPr lang="fr-FR" dirty="0"/>
            </a:br>
            <a:r>
              <a:rPr lang="fr-FR" dirty="0"/>
              <a:t>( no user-</a:t>
            </a:r>
            <a:r>
              <a:rPr lang="fr-FR" dirty="0" err="1"/>
              <a:t>defined</a:t>
            </a:r>
            <a:r>
              <a:rPr lang="fr-FR" dirty="0"/>
              <a:t> class)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60EA1-C8AD-473C-AF0F-A9394B3B4FBE}"/>
              </a:ext>
            </a:extLst>
          </p:cNvPr>
          <p:cNvSpPr txBox="1"/>
          <p:nvPr/>
        </p:nvSpPr>
        <p:spPr>
          <a:xfrm>
            <a:off x="1132367" y="1573518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A7322EB-A199-4054-A229-F19F2ED219E4}"/>
              </a:ext>
            </a:extLst>
          </p:cNvPr>
          <p:cNvSpPr/>
          <p:nvPr/>
        </p:nvSpPr>
        <p:spPr>
          <a:xfrm>
            <a:off x="2335081" y="1633288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BDC64-AB7E-4DAC-BF24-9F4DAFB717F2}"/>
              </a:ext>
            </a:extLst>
          </p:cNvPr>
          <p:cNvSpPr txBox="1"/>
          <p:nvPr/>
        </p:nvSpPr>
        <p:spPr>
          <a:xfrm>
            <a:off x="3035594" y="1571634"/>
            <a:ext cx="201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JsonNode</a:t>
            </a:r>
            <a:r>
              <a:rPr lang="fr-FR" sz="2400" dirty="0"/>
              <a:t> </a:t>
            </a:r>
            <a:r>
              <a:rPr lang="fr-FR" sz="2400" dirty="0" err="1"/>
              <a:t>Tree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FD31-12E6-41DE-9B67-6E5B46B08B6E}"/>
              </a:ext>
            </a:extLst>
          </p:cNvPr>
          <p:cNvSpPr txBox="1"/>
          <p:nvPr/>
        </p:nvSpPr>
        <p:spPr>
          <a:xfrm>
            <a:off x="9377633" y="1619920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64EE03-A60A-4C73-8EF3-8F1B93E8C555}"/>
              </a:ext>
            </a:extLst>
          </p:cNvPr>
          <p:cNvSpPr/>
          <p:nvPr/>
        </p:nvSpPr>
        <p:spPr>
          <a:xfrm>
            <a:off x="8728792" y="1679690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A06B9-7542-4485-9F34-D24947D5EE7F}"/>
              </a:ext>
            </a:extLst>
          </p:cNvPr>
          <p:cNvSpPr txBox="1"/>
          <p:nvPr/>
        </p:nvSpPr>
        <p:spPr>
          <a:xfrm>
            <a:off x="6555949" y="1619920"/>
            <a:ext cx="201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JsonNode</a:t>
            </a:r>
            <a:r>
              <a:rPr lang="fr-FR" sz="2400" dirty="0"/>
              <a:t> </a:t>
            </a:r>
            <a:r>
              <a:rPr lang="fr-FR" sz="2400" dirty="0" err="1"/>
              <a:t>Tree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583B9C-A361-40F4-9E63-C94F36AC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9" y="3407735"/>
            <a:ext cx="5847058" cy="26852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428613-E89C-41D4-9001-FE9B0FAB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35" y="3407735"/>
            <a:ext cx="5766001" cy="2774765"/>
          </a:xfrm>
          <a:prstGeom prst="rect">
            <a:avLst/>
          </a:prstGeom>
        </p:spPr>
      </p:pic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EB3C616D-E82F-4C76-81FC-AA52A897A8F8}"/>
              </a:ext>
            </a:extLst>
          </p:cNvPr>
          <p:cNvSpPr/>
          <p:nvPr/>
        </p:nvSpPr>
        <p:spPr>
          <a:xfrm>
            <a:off x="2288453" y="2497500"/>
            <a:ext cx="3272712" cy="891112"/>
          </a:xfrm>
          <a:prstGeom prst="wedgeEllipseCallout">
            <a:avLst>
              <a:gd name="adj1" fmla="val -51918"/>
              <a:gd name="adj2" fmla="val 614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91F196-F7F3-429B-A108-466013A87070}"/>
              </a:ext>
            </a:extLst>
          </p:cNvPr>
          <p:cNvSpPr txBox="1"/>
          <p:nvPr/>
        </p:nvSpPr>
        <p:spPr>
          <a:xfrm>
            <a:off x="2549785" y="2619890"/>
            <a:ext cx="278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Could</a:t>
            </a:r>
            <a:r>
              <a:rPr lang="fr-FR" dirty="0"/>
              <a:t> not use </a:t>
            </a:r>
            <a:r>
              <a:rPr lang="fr-FR" dirty="0" err="1"/>
              <a:t>typed</a:t>
            </a:r>
            <a:r>
              <a:rPr lang="fr-FR" dirty="0"/>
              <a:t> List&lt;T&gt;</a:t>
            </a:r>
          </a:p>
          <a:p>
            <a:r>
              <a:rPr lang="fr-FR" dirty="0"/>
              <a:t>.. </a:t>
            </a:r>
            <a:r>
              <a:rPr lang="fr-FR" dirty="0" err="1"/>
              <a:t>only</a:t>
            </a:r>
            <a:r>
              <a:rPr lang="fr-FR" dirty="0"/>
              <a:t> List&lt;</a:t>
            </a:r>
            <a:r>
              <a:rPr lang="fr-FR" dirty="0" err="1"/>
              <a:t>JsonNode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22459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FAB9-7DDC-4308-9550-ECA18A7D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Jackson-</a:t>
            </a:r>
            <a:r>
              <a:rPr lang="fr-FR" dirty="0" err="1"/>
              <a:t>databind</a:t>
            </a:r>
            <a:r>
              <a:rPr lang="fr-FR" dirty="0"/>
              <a:t>: </a:t>
            </a:r>
            <a:r>
              <a:rPr lang="fr-FR" dirty="0" err="1"/>
              <a:t>ObjectMapper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AEB64-4772-4837-ABA1-2D9789262A55}"/>
              </a:ext>
            </a:extLst>
          </p:cNvPr>
          <p:cNvSpPr txBox="1"/>
          <p:nvPr/>
        </p:nvSpPr>
        <p:spPr>
          <a:xfrm>
            <a:off x="1116419" y="197986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3490915-8F35-47C9-95EA-05977F4F669B}"/>
              </a:ext>
            </a:extLst>
          </p:cNvPr>
          <p:cNvSpPr/>
          <p:nvPr/>
        </p:nvSpPr>
        <p:spPr>
          <a:xfrm>
            <a:off x="2319133" y="2039639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39AF6-6653-40BE-B408-6C8FCD7995E6}"/>
              </a:ext>
            </a:extLst>
          </p:cNvPr>
          <p:cNvSpPr txBox="1"/>
          <p:nvPr/>
        </p:nvSpPr>
        <p:spPr>
          <a:xfrm>
            <a:off x="3019646" y="197798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8B3F0-D7F5-40E7-B555-F4132E336994}"/>
              </a:ext>
            </a:extLst>
          </p:cNvPr>
          <p:cNvSpPr txBox="1"/>
          <p:nvPr/>
        </p:nvSpPr>
        <p:spPr>
          <a:xfrm>
            <a:off x="8468550" y="1977985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4B9F24-3B36-498C-971C-244ED16CC58D}"/>
              </a:ext>
            </a:extLst>
          </p:cNvPr>
          <p:cNvSpPr/>
          <p:nvPr/>
        </p:nvSpPr>
        <p:spPr>
          <a:xfrm>
            <a:off x="7819709" y="2037755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6E2B-BB7A-4E37-9208-675AC0086648}"/>
              </a:ext>
            </a:extLst>
          </p:cNvPr>
          <p:cNvSpPr txBox="1"/>
          <p:nvPr/>
        </p:nvSpPr>
        <p:spPr>
          <a:xfrm>
            <a:off x="6651243" y="1958862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7D4A1F-67A5-4904-B9EF-D7C8A346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98" y="2747076"/>
            <a:ext cx="3583837" cy="1065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BE04B8-C645-4A4F-A3D2-D84BBFC6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" y="4090404"/>
            <a:ext cx="6118346" cy="18057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9613D9-D16F-4B12-ADA1-3F6C6C6A8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35" y="3947656"/>
            <a:ext cx="5583865" cy="19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AAA6-71C5-4B70-9789-A7BE119E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8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Type discriminant for « class / </a:t>
            </a:r>
            <a:r>
              <a:rPr lang="fr-FR" dirty="0" err="1"/>
              <a:t>sub</a:t>
            </a:r>
            <a:r>
              <a:rPr lang="fr-FR" dirty="0"/>
              <a:t>-classes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00CA0-296E-46DB-93C3-F2409CBA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7" y="796867"/>
            <a:ext cx="4808242" cy="3749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D8C95-C49C-43B3-B374-8670744D08B7}"/>
              </a:ext>
            </a:extLst>
          </p:cNvPr>
          <p:cNvSpPr txBox="1"/>
          <p:nvPr/>
        </p:nvSpPr>
        <p:spPr>
          <a:xfrm>
            <a:off x="994150" y="252523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E540-371D-46CA-AB04-4CC755204FA7}"/>
              </a:ext>
            </a:extLst>
          </p:cNvPr>
          <p:cNvSpPr txBox="1"/>
          <p:nvPr/>
        </p:nvSpPr>
        <p:spPr>
          <a:xfrm>
            <a:off x="871873" y="2849677"/>
            <a:ext cx="434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{"</a:t>
            </a:r>
            <a:r>
              <a:rPr lang="fr-F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type":"dog</a:t>
            </a:r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barking</a:t>
            </a:r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fr-F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houah</a:t>
            </a:r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"}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4D3FC-D5B9-4544-A2B1-EB5ECA704502}"/>
              </a:ext>
            </a:extLst>
          </p:cNvPr>
          <p:cNvSpPr txBox="1"/>
          <p:nvPr/>
        </p:nvSpPr>
        <p:spPr>
          <a:xfrm>
            <a:off x="871873" y="3714309"/>
            <a:ext cx="471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{"type":"</a:t>
            </a:r>
            <a:r>
              <a:rPr lang="fr-F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duck</a:t>
            </a:r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quacking</a:t>
            </a:r>
            <a:r>
              <a:rPr lang="fr-FR" sz="1800" dirty="0">
                <a:solidFill>
                  <a:srgbClr val="2A00FF"/>
                </a:solidFill>
                <a:latin typeface="Consolas" panose="020B0609020204030204" pitchFamily="49" charset="0"/>
              </a:rPr>
              <a:t>":"coin"}</a:t>
            </a:r>
            <a:endParaRPr lang="fr-FR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779D6269-A315-4D23-A212-EDD5F9FE903A}"/>
              </a:ext>
            </a:extLst>
          </p:cNvPr>
          <p:cNvSpPr/>
          <p:nvPr/>
        </p:nvSpPr>
        <p:spPr>
          <a:xfrm>
            <a:off x="5336220" y="2926762"/>
            <a:ext cx="505048" cy="2364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17B30256-DCF9-4FD3-904D-4D954F35233C}"/>
              </a:ext>
            </a:extLst>
          </p:cNvPr>
          <p:cNvSpPr/>
          <p:nvPr/>
        </p:nvSpPr>
        <p:spPr>
          <a:xfrm>
            <a:off x="5346851" y="3791394"/>
            <a:ext cx="505048" cy="2364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7999DD-C642-4B7F-B43B-3BF9CD0E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25" y="4264644"/>
            <a:ext cx="7719241" cy="25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2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36D8-FC64-439D-A49D-52888FF3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Field not set (not in JSON) =&gt; 0, false, </a:t>
            </a:r>
            <a:r>
              <a:rPr lang="fr-FR" sz="4000" dirty="0" err="1"/>
              <a:t>null</a:t>
            </a:r>
            <a:r>
              <a:rPr lang="fr-FR" sz="4000" dirty="0"/>
              <a:t> (in 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4D35F-A05E-42DD-B931-E359BE80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26" y="2618167"/>
            <a:ext cx="6293588" cy="169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ECBAD-33EB-4F03-9656-AE1E5064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6" y="2439729"/>
            <a:ext cx="3076575" cy="11811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9744B4-206E-46FE-903D-74747D046DB9}"/>
              </a:ext>
            </a:extLst>
          </p:cNvPr>
          <p:cNvSpPr/>
          <p:nvPr/>
        </p:nvSpPr>
        <p:spPr>
          <a:xfrm>
            <a:off x="3961626" y="2908004"/>
            <a:ext cx="1143000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6CD8-B297-4E51-8DD0-29C12865A2CA}"/>
              </a:ext>
            </a:extLst>
          </p:cNvPr>
          <p:cNvSpPr txBox="1"/>
          <p:nvPr/>
        </p:nvSpPr>
        <p:spPr>
          <a:xfrm>
            <a:off x="4286349" y="315299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null</a:t>
            </a:r>
            <a:endParaRPr lang="fr-FR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8D9E273-DA2C-4BB0-9E09-456CE16A3995}"/>
              </a:ext>
            </a:extLst>
          </p:cNvPr>
          <p:cNvSpPr/>
          <p:nvPr/>
        </p:nvSpPr>
        <p:spPr>
          <a:xfrm>
            <a:off x="4910969" y="3187705"/>
            <a:ext cx="366049" cy="244549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BACD8-6E2B-4E42-9374-D8A035B8E7B2}"/>
              </a:ext>
            </a:extLst>
          </p:cNvPr>
          <p:cNvSpPr txBox="1"/>
          <p:nvPr/>
        </p:nvSpPr>
        <p:spPr>
          <a:xfrm>
            <a:off x="4286348" y="3442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1CBD2-A89B-4408-BFA8-6B2D0CD892C7}"/>
              </a:ext>
            </a:extLst>
          </p:cNvPr>
          <p:cNvSpPr txBox="1"/>
          <p:nvPr/>
        </p:nvSpPr>
        <p:spPr>
          <a:xfrm>
            <a:off x="4286348" y="3705448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false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271561-4E25-4D54-A59B-13EEBA48CE96}"/>
              </a:ext>
            </a:extLst>
          </p:cNvPr>
          <p:cNvSpPr/>
          <p:nvPr/>
        </p:nvSpPr>
        <p:spPr>
          <a:xfrm>
            <a:off x="4914513" y="3478321"/>
            <a:ext cx="366049" cy="244549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B65F80-D743-44CD-AD4E-11265CF68969}"/>
              </a:ext>
            </a:extLst>
          </p:cNvPr>
          <p:cNvSpPr/>
          <p:nvPr/>
        </p:nvSpPr>
        <p:spPr>
          <a:xfrm>
            <a:off x="4910968" y="3783715"/>
            <a:ext cx="366049" cy="244549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939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8391-F464-4C22-A5ED-B02B218B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9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disable</a:t>
            </a:r>
            <a:r>
              <a:rPr lang="fr-FR" dirty="0"/>
              <a:t> FAIL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C6543-2B1B-4EF1-B6AF-ABF26A49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5" y="1634083"/>
            <a:ext cx="9677400" cy="22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63D7D-3C87-47F1-9998-8D4131D9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305" y="4533661"/>
            <a:ext cx="8004848" cy="22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21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56EF18D-5294-486B-A0C5-F9E2F615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1635141"/>
            <a:ext cx="6429375" cy="5143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7DA4F7-52C1-4B78-8200-DD2470E4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1938919"/>
            <a:ext cx="4695825" cy="335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A0C75-43C4-44F4-AF78-8D2F8A17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12" y="14122"/>
            <a:ext cx="11075581" cy="1325563"/>
          </a:xfrm>
        </p:spPr>
        <p:txBody>
          <a:bodyPr/>
          <a:lstStyle/>
          <a:p>
            <a:pPr algn="ctr"/>
            <a:r>
              <a:rPr lang="fr-FR" dirty="0" err="1"/>
              <a:t>Ignored</a:t>
            </a:r>
            <a:r>
              <a:rPr lang="fr-FR" dirty="0"/>
              <a:t> / </a:t>
            </a:r>
            <a:r>
              <a:rPr lang="fr-FR" dirty="0" err="1"/>
              <a:t>Unset</a:t>
            </a:r>
            <a:r>
              <a:rPr lang="fr-FR" dirty="0"/>
              <a:t> /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fields</a:t>
            </a:r>
            <a:endParaRPr lang="fr-FR" dirty="0"/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B23A7A96-2438-451A-B203-CEDB45F7157F}"/>
              </a:ext>
            </a:extLst>
          </p:cNvPr>
          <p:cNvSpPr/>
          <p:nvPr/>
        </p:nvSpPr>
        <p:spPr>
          <a:xfrm>
            <a:off x="4804790" y="4189309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F96CEA38-2E1E-4036-9BC6-A51D9EBF9268}"/>
              </a:ext>
            </a:extLst>
          </p:cNvPr>
          <p:cNvSpPr/>
          <p:nvPr/>
        </p:nvSpPr>
        <p:spPr>
          <a:xfrm>
            <a:off x="5915686" y="3819522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A59566EC-EC46-41D8-80AA-6D280A9D8068}"/>
              </a:ext>
            </a:extLst>
          </p:cNvPr>
          <p:cNvSpPr/>
          <p:nvPr/>
        </p:nvSpPr>
        <p:spPr>
          <a:xfrm>
            <a:off x="5936950" y="3418506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098479C6-846E-4E51-B590-3B2B54B1A6CF}"/>
              </a:ext>
            </a:extLst>
          </p:cNvPr>
          <p:cNvSpPr/>
          <p:nvPr/>
        </p:nvSpPr>
        <p:spPr>
          <a:xfrm>
            <a:off x="4804790" y="4592391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19037-3C19-4836-BBA5-26495BE7C487}"/>
              </a:ext>
            </a:extLst>
          </p:cNvPr>
          <p:cNvSpPr txBox="1"/>
          <p:nvPr/>
        </p:nvSpPr>
        <p:spPr>
          <a:xfrm>
            <a:off x="2727255" y="3505558"/>
            <a:ext cx="318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(not in </a:t>
            </a:r>
            <a:r>
              <a:rPr lang="fr-FR" sz="2400" b="1" dirty="0" err="1"/>
              <a:t>Json</a:t>
            </a:r>
            <a:r>
              <a:rPr lang="fr-FR" sz="2400" b="1" dirty="0"/>
              <a:t>)  UNSET…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BE57D-63E5-4F3B-BFC5-664AE4540FAD}"/>
              </a:ext>
            </a:extLst>
          </p:cNvPr>
          <p:cNvSpPr txBox="1"/>
          <p:nvPr/>
        </p:nvSpPr>
        <p:spPr>
          <a:xfrm>
            <a:off x="3769227" y="5625203"/>
            <a:ext cx="20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Ignored</a:t>
            </a:r>
            <a:r>
              <a:rPr lang="fr-FR" sz="2400" b="1" dirty="0"/>
              <a:t> in java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E36D477E-EBC0-4A98-8B7E-BD36A7815D43}"/>
              </a:ext>
            </a:extLst>
          </p:cNvPr>
          <p:cNvSpPr/>
          <p:nvPr/>
        </p:nvSpPr>
        <p:spPr>
          <a:xfrm>
            <a:off x="4423144" y="2461437"/>
            <a:ext cx="1828466" cy="27760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69D8A2D-DF4E-45D1-A5B5-9CE77EE98CEB}"/>
              </a:ext>
            </a:extLst>
          </p:cNvPr>
          <p:cNvSpPr/>
          <p:nvPr/>
        </p:nvSpPr>
        <p:spPr>
          <a:xfrm>
            <a:off x="4423144" y="2788554"/>
            <a:ext cx="1828466" cy="27760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E053A6-0939-4BBB-B50B-98FE3BE773D2}"/>
              </a:ext>
            </a:extLst>
          </p:cNvPr>
          <p:cNvSpPr txBox="1"/>
          <p:nvPr/>
        </p:nvSpPr>
        <p:spPr>
          <a:xfrm>
            <a:off x="5337377" y="4307721"/>
            <a:ext cx="30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UNKOWN (not in Java)</a:t>
            </a:r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0BCE3CDA-D553-48B7-8E71-4C1A07280DE8}"/>
              </a:ext>
            </a:extLst>
          </p:cNvPr>
          <p:cNvSpPr/>
          <p:nvPr/>
        </p:nvSpPr>
        <p:spPr>
          <a:xfrm>
            <a:off x="5931300" y="5967854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E132F4DF-5DE6-4E2E-A2BE-B592E327D3F0}"/>
              </a:ext>
            </a:extLst>
          </p:cNvPr>
          <p:cNvSpPr/>
          <p:nvPr/>
        </p:nvSpPr>
        <p:spPr>
          <a:xfrm>
            <a:off x="5952564" y="5566838"/>
            <a:ext cx="372139" cy="36150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D44102-FB42-4B02-AD02-796E9371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2015223"/>
            <a:ext cx="5667375" cy="1552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B75EE-A240-4230-9DEB-422228AF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35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</a:t>
            </a:r>
            <a:r>
              <a:rPr lang="fr-FR" dirty="0" err="1"/>
              <a:t>JsonNode</a:t>
            </a:r>
            <a:r>
              <a:rPr lang="fr-FR" dirty="0"/>
              <a:t> in Type-</a:t>
            </a:r>
            <a:r>
              <a:rPr lang="fr-FR" dirty="0" err="1"/>
              <a:t>safe</a:t>
            </a:r>
            <a:r>
              <a:rPr lang="fr-FR" dirty="0"/>
              <a:t> DTO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A9FAE-91F0-4CF3-A7E2-BDD95AD2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39" y="3594733"/>
            <a:ext cx="6578009" cy="230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3AEFE-B051-4D78-B00C-6756E605C677}"/>
              </a:ext>
            </a:extLst>
          </p:cNvPr>
          <p:cNvSpPr txBox="1"/>
          <p:nvPr/>
        </p:nvSpPr>
        <p:spPr>
          <a:xfrm>
            <a:off x="882502" y="1321858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865DB9-F580-4760-B9CA-62F8CBFD1D4C}"/>
              </a:ext>
            </a:extLst>
          </p:cNvPr>
          <p:cNvSpPr/>
          <p:nvPr/>
        </p:nvSpPr>
        <p:spPr>
          <a:xfrm>
            <a:off x="2085216" y="1381628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0693F-E8BF-43A2-8D59-085451BA3720}"/>
              </a:ext>
            </a:extLst>
          </p:cNvPr>
          <p:cNvSpPr txBox="1"/>
          <p:nvPr/>
        </p:nvSpPr>
        <p:spPr>
          <a:xfrm>
            <a:off x="2785729" y="1319974"/>
            <a:ext cx="2626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JsonNode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516A7-AB70-4A11-A242-01AFD80049F7}"/>
              </a:ext>
            </a:extLst>
          </p:cNvPr>
          <p:cNvSpPr txBox="1"/>
          <p:nvPr/>
        </p:nvSpPr>
        <p:spPr>
          <a:xfrm>
            <a:off x="10008391" y="1260204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985661-F959-40FE-B8A0-A6A01726D322}"/>
              </a:ext>
            </a:extLst>
          </p:cNvPr>
          <p:cNvSpPr/>
          <p:nvPr/>
        </p:nvSpPr>
        <p:spPr>
          <a:xfrm>
            <a:off x="9359550" y="1319974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97622-5346-4E8C-9EFC-95CA64260770}"/>
              </a:ext>
            </a:extLst>
          </p:cNvPr>
          <p:cNvSpPr txBox="1"/>
          <p:nvPr/>
        </p:nvSpPr>
        <p:spPr>
          <a:xfrm>
            <a:off x="6661875" y="1276559"/>
            <a:ext cx="26266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JsonNode</a:t>
            </a:r>
            <a:endParaRPr lang="fr-FR" sz="2400" dirty="0"/>
          </a:p>
          <a:p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0EA7FD-0F0D-4919-A082-3D8AB071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4" y="4709109"/>
            <a:ext cx="5651654" cy="19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1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2010-2D23-47C2-8C17-7A1A01DB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95" y="-12928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Support for </a:t>
            </a:r>
            <a:r>
              <a:rPr lang="fr-FR" dirty="0" err="1"/>
              <a:t>Any</a:t>
            </a:r>
            <a:r>
              <a:rPr lang="fr-FR" dirty="0"/>
              <a:t> Getter/Setter </a:t>
            </a:r>
            <a:r>
              <a:rPr lang="fr-FR" dirty="0" err="1"/>
              <a:t>Properties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2A64E-30FB-4BA3-ABDF-9F773D3F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2" y="1775749"/>
            <a:ext cx="7822019" cy="4300789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8CB7DDE-8CED-4D40-B45A-D0FC4A63355C}"/>
              </a:ext>
            </a:extLst>
          </p:cNvPr>
          <p:cNvSpPr/>
          <p:nvPr/>
        </p:nvSpPr>
        <p:spPr>
          <a:xfrm>
            <a:off x="250628" y="1334386"/>
            <a:ext cx="2105244" cy="845288"/>
          </a:xfrm>
          <a:prstGeom prst="wedgeEllipseCallout">
            <a:avLst>
              <a:gd name="adj1" fmla="val 69227"/>
              <a:gd name="adj2" fmla="val 4677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70F2954-22F5-495D-A338-8C7F6660373B}"/>
              </a:ext>
            </a:extLst>
          </p:cNvPr>
          <p:cNvSpPr/>
          <p:nvPr/>
        </p:nvSpPr>
        <p:spPr>
          <a:xfrm>
            <a:off x="138223" y="2870677"/>
            <a:ext cx="2217649" cy="1414243"/>
          </a:xfrm>
          <a:prstGeom prst="wedgeEllipseCallout">
            <a:avLst>
              <a:gd name="adj1" fmla="val 71335"/>
              <a:gd name="adj2" fmla="val -6588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0A5EEA-EAB9-4FD8-9B72-9907E85409F1}"/>
              </a:ext>
            </a:extLst>
          </p:cNvPr>
          <p:cNvSpPr/>
          <p:nvPr/>
        </p:nvSpPr>
        <p:spPr>
          <a:xfrm flipH="1">
            <a:off x="2450804" y="3785190"/>
            <a:ext cx="520994" cy="308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14575E-CDD2-4029-94DF-7875FA6BEAB9}"/>
              </a:ext>
            </a:extLst>
          </p:cNvPr>
          <p:cNvSpPr/>
          <p:nvPr/>
        </p:nvSpPr>
        <p:spPr>
          <a:xfrm>
            <a:off x="2450804" y="4776692"/>
            <a:ext cx="520995" cy="308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8D885-5CA8-4817-8DB8-23F8EA68CEA2}"/>
              </a:ext>
            </a:extLst>
          </p:cNvPr>
          <p:cNvSpPr txBox="1"/>
          <p:nvPr/>
        </p:nvSpPr>
        <p:spPr>
          <a:xfrm>
            <a:off x="446567" y="1486095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</a:p>
          <a:p>
            <a:r>
              <a:rPr lang="fr-FR" dirty="0"/>
              <a:t>GO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11106-7791-4BC8-923D-4175F4C2CC5F}"/>
              </a:ext>
            </a:extLst>
          </p:cNvPr>
          <p:cNvSpPr txBox="1"/>
          <p:nvPr/>
        </p:nvSpPr>
        <p:spPr>
          <a:xfrm>
            <a:off x="250628" y="3105834"/>
            <a:ext cx="2140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</a:t>
            </a:r>
            <a:r>
              <a:rPr lang="fr-FR" b="1" dirty="0" err="1"/>
              <a:t>others</a:t>
            </a:r>
            <a:endParaRPr lang="fr-FR" b="1" dirty="0"/>
          </a:p>
          <a:p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</a:p>
          <a:p>
            <a:r>
              <a:rPr lang="fr-FR" dirty="0"/>
              <a:t>GO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17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9368-A2F0-4A08-9320-11FDD7DC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1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Any</a:t>
            </a:r>
            <a:r>
              <a:rPr lang="fr-FR" dirty="0"/>
              <a:t> Getter/Setter </a:t>
            </a:r>
            <a:r>
              <a:rPr lang="fr-FR" dirty="0" err="1"/>
              <a:t>Properties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preserve</a:t>
            </a:r>
            <a:r>
              <a:rPr lang="fr-FR" dirty="0"/>
              <a:t> future </a:t>
            </a:r>
            <a:r>
              <a:rPr lang="fr-FR" dirty="0" err="1"/>
              <a:t>Unknown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5983D-55EB-4ED9-AF2D-7DF3E432FFCB}"/>
              </a:ext>
            </a:extLst>
          </p:cNvPr>
          <p:cNvSpPr txBox="1"/>
          <p:nvPr/>
        </p:nvSpPr>
        <p:spPr>
          <a:xfrm>
            <a:off x="838200" y="1773745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31C9F2-EC9D-460C-B4FF-B3B013C574FA}"/>
              </a:ext>
            </a:extLst>
          </p:cNvPr>
          <p:cNvSpPr/>
          <p:nvPr/>
        </p:nvSpPr>
        <p:spPr>
          <a:xfrm>
            <a:off x="2040914" y="1833515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AEDE9-8F04-47FE-AD5E-76A7AF150315}"/>
              </a:ext>
            </a:extLst>
          </p:cNvPr>
          <p:cNvSpPr txBox="1"/>
          <p:nvPr/>
        </p:nvSpPr>
        <p:spPr>
          <a:xfrm>
            <a:off x="2741427" y="1771861"/>
            <a:ext cx="303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Property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1BA89-0DB5-4FA2-8765-0034958221FE}"/>
              </a:ext>
            </a:extLst>
          </p:cNvPr>
          <p:cNvSpPr txBox="1"/>
          <p:nvPr/>
        </p:nvSpPr>
        <p:spPr>
          <a:xfrm>
            <a:off x="9964089" y="1786515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{ JSON}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819234-5DF5-420B-BA5A-9608C8514AF1}"/>
              </a:ext>
            </a:extLst>
          </p:cNvPr>
          <p:cNvSpPr/>
          <p:nvPr/>
        </p:nvSpPr>
        <p:spPr>
          <a:xfrm>
            <a:off x="9315248" y="1846285"/>
            <a:ext cx="542260" cy="38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DD85-E9DE-4530-A0EA-7C595B0D3DDF}"/>
              </a:ext>
            </a:extLst>
          </p:cNvPr>
          <p:cNvSpPr txBox="1"/>
          <p:nvPr/>
        </p:nvSpPr>
        <p:spPr>
          <a:xfrm>
            <a:off x="6276018" y="1786515"/>
            <a:ext cx="30392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Property</a:t>
            </a:r>
            <a:endParaRPr lang="fr-FR" sz="2400" dirty="0"/>
          </a:p>
          <a:p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33ED92-2F38-4837-8B0F-537D3935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" y="2701621"/>
            <a:ext cx="6655003" cy="3560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F3112D-93CB-4A9F-87CE-C965132E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10" y="2765703"/>
            <a:ext cx="5315614" cy="37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0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E7D0-6D3F-4035-9D08-BC2D4878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1481542"/>
            <a:ext cx="10515600" cy="318083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JSON : </a:t>
            </a:r>
            <a:r>
              <a:rPr lang="fr-FR" dirty="0" err="1"/>
              <a:t>schema-less</a:t>
            </a:r>
            <a:br>
              <a:rPr lang="fr-FR" dirty="0"/>
            </a:b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in Java (Jackson)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even</a:t>
            </a:r>
            <a:r>
              <a:rPr lang="fr-FR" dirty="0"/>
              <a:t> more portable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protobuf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verbose</a:t>
            </a:r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40885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9A63-62D6-43EE-8BC7-EC9D387F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99" y="-193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Http </a:t>
            </a:r>
            <a:r>
              <a:rPr lang="fr-FR" dirty="0" err="1"/>
              <a:t>Request</a:t>
            </a:r>
            <a:r>
              <a:rPr lang="fr-FR" dirty="0"/>
              <a:t>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B274B85-06B7-4045-9490-AA0533930537}"/>
              </a:ext>
            </a:extLst>
          </p:cNvPr>
          <p:cNvSpPr/>
          <p:nvPr/>
        </p:nvSpPr>
        <p:spPr>
          <a:xfrm rot="16200000">
            <a:off x="6302813" y="2080038"/>
            <a:ext cx="307365" cy="3014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0EA4C1F-9134-440C-B40B-B4CE027080D7}"/>
              </a:ext>
            </a:extLst>
          </p:cNvPr>
          <p:cNvSpPr/>
          <p:nvPr/>
        </p:nvSpPr>
        <p:spPr>
          <a:xfrm rot="16200000" flipV="1">
            <a:off x="6302812" y="2891420"/>
            <a:ext cx="307365" cy="3014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08141FE0-6D67-4DBE-B99C-9929415FB2CE}"/>
              </a:ext>
            </a:extLst>
          </p:cNvPr>
          <p:cNvSpPr/>
          <p:nvPr/>
        </p:nvSpPr>
        <p:spPr>
          <a:xfrm>
            <a:off x="5134864" y="12399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F8AA5-AF8A-4D2E-B299-2A0434F85709}"/>
              </a:ext>
            </a:extLst>
          </p:cNvPr>
          <p:cNvSpPr txBox="1"/>
          <p:nvPr/>
        </p:nvSpPr>
        <p:spPr>
          <a:xfrm>
            <a:off x="4373164" y="1372893"/>
            <a:ext cx="31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2.0 </a:t>
            </a:r>
            <a:r>
              <a:rPr lang="fr-FR" b="1" dirty="0"/>
              <a:t>VERB /</a:t>
            </a:r>
            <a:r>
              <a:rPr lang="fr-FR" b="1" dirty="0" err="1"/>
              <a:t>path</a:t>
            </a:r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BDA03-048F-479B-86D9-71CBCB51E159}"/>
              </a:ext>
            </a:extLst>
          </p:cNvPr>
          <p:cNvSpPr txBox="1"/>
          <p:nvPr/>
        </p:nvSpPr>
        <p:spPr>
          <a:xfrm>
            <a:off x="4153378" y="19870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64066-CAF0-469E-883B-90A46FBE0FF2}"/>
              </a:ext>
            </a:extLst>
          </p:cNvPr>
          <p:cNvSpPr txBox="1"/>
          <p:nvPr/>
        </p:nvSpPr>
        <p:spPr>
          <a:xfrm>
            <a:off x="4193107" y="24898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B038E-3D8B-450D-B551-F0DE8999C9EE}"/>
              </a:ext>
            </a:extLst>
          </p:cNvPr>
          <p:cNvSpPr txBox="1"/>
          <p:nvPr/>
        </p:nvSpPr>
        <p:spPr>
          <a:xfrm>
            <a:off x="4407196" y="28775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42D42-908C-4D83-8CA8-A3DE73DBF773}"/>
              </a:ext>
            </a:extLst>
          </p:cNvPr>
          <p:cNvSpPr txBox="1"/>
          <p:nvPr/>
        </p:nvSpPr>
        <p:spPr>
          <a:xfrm>
            <a:off x="5139955" y="1653881"/>
            <a:ext cx="2408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12345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0010101010101001100</a:t>
            </a:r>
          </a:p>
        </p:txBody>
      </p:sp>
      <p:sp>
        <p:nvSpPr>
          <p:cNvPr id="12" name="Flowchart: Card 11">
            <a:extLst>
              <a:ext uri="{FF2B5EF4-FFF2-40B4-BE49-F238E27FC236}">
                <a16:creationId xmlns:a16="http://schemas.microsoft.com/office/drawing/2014/main" id="{66E56F38-ED80-4D61-A62D-31B1360AC51D}"/>
              </a:ext>
            </a:extLst>
          </p:cNvPr>
          <p:cNvSpPr/>
          <p:nvPr/>
        </p:nvSpPr>
        <p:spPr>
          <a:xfrm>
            <a:off x="5174593" y="46941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C8E32-664D-4078-8B94-4A178F312041}"/>
              </a:ext>
            </a:extLst>
          </p:cNvPr>
          <p:cNvSpPr txBox="1"/>
          <p:nvPr/>
        </p:nvSpPr>
        <p:spPr>
          <a:xfrm>
            <a:off x="4412893" y="4827093"/>
            <a:ext cx="23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</a:t>
            </a:r>
            <a:r>
              <a:rPr lang="fr-FR" b="1" dirty="0"/>
              <a:t>200</a:t>
            </a:r>
            <a:r>
              <a:rPr lang="fr-FR" dirty="0"/>
              <a:t> OK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56122-CBE2-4CAF-98C0-D5C35E9BB2CD}"/>
              </a:ext>
            </a:extLst>
          </p:cNvPr>
          <p:cNvSpPr txBox="1"/>
          <p:nvPr/>
        </p:nvSpPr>
        <p:spPr>
          <a:xfrm>
            <a:off x="4193107" y="54412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AC4A4-5AA5-4ADC-B328-C3A5D3171901}"/>
              </a:ext>
            </a:extLst>
          </p:cNvPr>
          <p:cNvSpPr txBox="1"/>
          <p:nvPr/>
        </p:nvSpPr>
        <p:spPr>
          <a:xfrm>
            <a:off x="4232836" y="59440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E69D78-1578-4C5F-82CA-260A21A14E26}"/>
              </a:ext>
            </a:extLst>
          </p:cNvPr>
          <p:cNvSpPr txBox="1"/>
          <p:nvPr/>
        </p:nvSpPr>
        <p:spPr>
          <a:xfrm>
            <a:off x="4446925" y="63317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D5033-6A2B-40FE-A1BB-8716AAC13428}"/>
              </a:ext>
            </a:extLst>
          </p:cNvPr>
          <p:cNvSpPr txBox="1"/>
          <p:nvPr/>
        </p:nvSpPr>
        <p:spPr>
          <a:xfrm>
            <a:off x="5179684" y="5108081"/>
            <a:ext cx="2067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0010101010010</a:t>
            </a:r>
          </a:p>
        </p:txBody>
      </p:sp>
    </p:spTree>
    <p:extLst>
      <p:ext uri="{BB962C8B-B14F-4D97-AF65-F5344CB8AC3E}">
        <p14:creationId xmlns:p14="http://schemas.microsoft.com/office/powerpoint/2010/main" val="118214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7F28-9D97-497F-A66B-EA29389A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6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Mapping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&lt;-&gt; server Method Call</a:t>
            </a:r>
          </a:p>
        </p:txBody>
      </p:sp>
    </p:spTree>
    <p:extLst>
      <p:ext uri="{BB962C8B-B14F-4D97-AF65-F5344CB8AC3E}">
        <p14:creationId xmlns:p14="http://schemas.microsoft.com/office/powerpoint/2010/main" val="945895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67AF-182C-448C-B57A-59C2949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479" y="-281364"/>
            <a:ext cx="12308958" cy="132556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&lt;-&gt; Java </a:t>
            </a:r>
            <a:r>
              <a:rPr lang="fr-FR" dirty="0" err="1"/>
              <a:t>method</a:t>
            </a:r>
            <a:r>
              <a:rPr lang="fr-FR" dirty="0"/>
              <a:t> + Object param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9AFCC-2ED7-45AD-B134-DA2E67250079}"/>
              </a:ext>
            </a:extLst>
          </p:cNvPr>
          <p:cNvCxnSpPr>
            <a:cxnSpLocks/>
          </p:cNvCxnSpPr>
          <p:nvPr/>
        </p:nvCxnSpPr>
        <p:spPr>
          <a:xfrm>
            <a:off x="5073306" y="1645571"/>
            <a:ext cx="0" cy="50037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9A52AC-1F60-4BEE-A640-CA5EB1BE6567}"/>
              </a:ext>
            </a:extLst>
          </p:cNvPr>
          <p:cNvCxnSpPr>
            <a:cxnSpLocks/>
          </p:cNvCxnSpPr>
          <p:nvPr/>
        </p:nvCxnSpPr>
        <p:spPr>
          <a:xfrm>
            <a:off x="4929871" y="1645571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253C2C-07AD-4A12-94CE-7A34C7A8A59A}"/>
              </a:ext>
            </a:extLst>
          </p:cNvPr>
          <p:cNvSpPr txBox="1"/>
          <p:nvPr/>
        </p:nvSpPr>
        <p:spPr>
          <a:xfrm>
            <a:off x="4265666" y="965388"/>
            <a:ext cx="19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Thread</a:t>
            </a:r>
            <a:br>
              <a:rPr lang="fr-FR" dirty="0"/>
            </a:br>
            <a:r>
              <a:rPr lang="fr-FR" dirty="0"/>
              <a:t>(Tomcat, </a:t>
            </a:r>
            <a:r>
              <a:rPr lang="fr-FR" dirty="0" err="1"/>
              <a:t>Netty</a:t>
            </a:r>
            <a:r>
              <a:rPr lang="fr-FR" dirty="0"/>
              <a:t>, 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DD4961-2045-475D-8A0F-3ED8CCEED90C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5B5464-5B34-49BD-938C-0405BA1F27FA}"/>
              </a:ext>
            </a:extLst>
          </p:cNvPr>
          <p:cNvSpPr txBox="1"/>
          <p:nvPr/>
        </p:nvSpPr>
        <p:spPr>
          <a:xfrm>
            <a:off x="5198811" y="1893134"/>
            <a:ext cx="659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DispatcherServlet.handle</a:t>
            </a:r>
            <a:r>
              <a:rPr lang="fr-FR" dirty="0"/>
              <a:t>( </a:t>
            </a:r>
            <a:r>
              <a:rPr lang="fr-FR" dirty="0" err="1"/>
              <a:t>httpServletRequest</a:t>
            </a:r>
            <a:r>
              <a:rPr lang="fr-FR" dirty="0"/>
              <a:t>, </a:t>
            </a:r>
            <a:r>
              <a:rPr lang="fr-FR" dirty="0" err="1"/>
              <a:t>httpServletResponse</a:t>
            </a:r>
            <a:r>
              <a:rPr lang="fr-FR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284364-B06D-4555-AACE-FD597D50BB6F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59FB6B-D35A-4FDA-87BA-16AEBE4C12CB}"/>
              </a:ext>
            </a:extLst>
          </p:cNvPr>
          <p:cNvSpPr txBox="1"/>
          <p:nvPr/>
        </p:nvSpPr>
        <p:spPr>
          <a:xfrm>
            <a:off x="7156720" y="3704654"/>
            <a:ext cx="39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  <a:r>
              <a:rPr lang="fr-FR" dirty="0" err="1"/>
              <a:t>called</a:t>
            </a:r>
            <a:r>
              <a:rPr lang="fr-FR" dirty="0"/>
              <a:t> by introspection</a:t>
            </a:r>
          </a:p>
          <a:p>
            <a:r>
              <a:rPr lang="fr-FR" dirty="0"/>
              <a:t>@RequestMapping  </a:t>
            </a:r>
          </a:p>
          <a:p>
            <a:r>
              <a:rPr lang="fr-FR" dirty="0"/>
              <a:t>Output </a:t>
            </a:r>
            <a:r>
              <a:rPr lang="fr-FR" dirty="0" err="1"/>
              <a:t>method</a:t>
            </a:r>
            <a:r>
              <a:rPr lang="fr-FR" dirty="0"/>
              <a:t>(Input..) { …}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A1CFC6-EE64-4EF0-A2ED-BD8F6D0B07CB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E3C162-0E8E-4CC0-9DC4-33C8E4B5E57F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6CEA1F-B01D-46B5-980B-3DBCA0AAC8DE}"/>
              </a:ext>
            </a:extLst>
          </p:cNvPr>
          <p:cNvSpPr txBox="1"/>
          <p:nvPr/>
        </p:nvSpPr>
        <p:spPr>
          <a:xfrm>
            <a:off x="6351470" y="2686072"/>
            <a:ext cx="5222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</a:t>
            </a:r>
            <a:r>
              <a:rPr lang="fr-FR" sz="2400" b="1" dirty="0"/>
              <a:t>JSON -&gt; Java Object </a:t>
            </a:r>
          </a:p>
          <a:p>
            <a:r>
              <a:rPr lang="fr-FR" sz="2400" dirty="0"/>
              <a:t>              (</a:t>
            </a:r>
            <a:r>
              <a:rPr lang="fr-FR" sz="2400" dirty="0" err="1"/>
              <a:t>RequestBody</a:t>
            </a:r>
            <a:r>
              <a:rPr lang="fr-FR" sz="2400" dirty="0"/>
              <a:t> -&gt; </a:t>
            </a:r>
            <a:r>
              <a:rPr lang="fr-FR" sz="2400" dirty="0" err="1"/>
              <a:t>method</a:t>
            </a:r>
            <a:r>
              <a:rPr lang="fr-FR" sz="2400" dirty="0"/>
              <a:t> param)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03806-5616-445D-805B-DB9619585611}"/>
              </a:ext>
            </a:extLst>
          </p:cNvPr>
          <p:cNvSpPr txBox="1"/>
          <p:nvPr/>
        </p:nvSpPr>
        <p:spPr>
          <a:xfrm>
            <a:off x="6383612" y="5040598"/>
            <a:ext cx="5598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 </a:t>
            </a:r>
            <a:r>
              <a:rPr lang="fr-FR" sz="2400" b="1" dirty="0"/>
              <a:t>Java Object -&gt; JSON</a:t>
            </a:r>
          </a:p>
          <a:p>
            <a:r>
              <a:rPr lang="fr-FR" sz="2400" dirty="0"/>
              <a:t>                 (</a:t>
            </a:r>
            <a:r>
              <a:rPr lang="fr-FR" sz="2400" dirty="0" err="1"/>
              <a:t>method</a:t>
            </a:r>
            <a:r>
              <a:rPr lang="fr-FR" sz="2400" dirty="0"/>
              <a:t> return -&gt; </a:t>
            </a:r>
            <a:r>
              <a:rPr lang="fr-FR" sz="2400" dirty="0" err="1"/>
              <a:t>ResponseBody</a:t>
            </a:r>
            <a:r>
              <a:rPr lang="fr-FR" sz="2400" dirty="0"/>
              <a:t>)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DEE26E2-0D6D-47A6-ADDC-B693B57938F0}"/>
              </a:ext>
            </a:extLst>
          </p:cNvPr>
          <p:cNvSpPr/>
          <p:nvPr/>
        </p:nvSpPr>
        <p:spPr>
          <a:xfrm rot="16200000">
            <a:off x="721484" y="358823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7688C-E918-48F1-8874-D18E8F547F6B}"/>
              </a:ext>
            </a:extLst>
          </p:cNvPr>
          <p:cNvSpPr txBox="1"/>
          <p:nvPr/>
        </p:nvSpPr>
        <p:spPr>
          <a:xfrm>
            <a:off x="0" y="3581851"/>
            <a:ext cx="20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/ TCP-IP Socket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B20BEB3-ACCB-491D-9E29-3B2AA7F2215A}"/>
              </a:ext>
            </a:extLst>
          </p:cNvPr>
          <p:cNvSpPr/>
          <p:nvPr/>
        </p:nvSpPr>
        <p:spPr>
          <a:xfrm rot="16200000">
            <a:off x="2380422" y="2504661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F9013-6B86-472A-BDC8-E328E7FD2781}"/>
              </a:ext>
            </a:extLst>
          </p:cNvPr>
          <p:cNvSpPr txBox="1"/>
          <p:nvPr/>
        </p:nvSpPr>
        <p:spPr>
          <a:xfrm>
            <a:off x="1294450" y="2266122"/>
            <a:ext cx="1289228" cy="36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Socket.read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F95AE-2DCC-46F2-A26E-1D609CC79122}"/>
              </a:ext>
            </a:extLst>
          </p:cNvPr>
          <p:cNvSpPr txBox="1"/>
          <p:nvPr/>
        </p:nvSpPr>
        <p:spPr>
          <a:xfrm>
            <a:off x="1206333" y="5502263"/>
            <a:ext cx="15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Socket.write</a:t>
            </a:r>
            <a:endParaRPr lang="fr-FR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AE2F657-EBC8-41D7-AF0E-D37EE8376FFD}"/>
              </a:ext>
            </a:extLst>
          </p:cNvPr>
          <p:cNvSpPr/>
          <p:nvPr/>
        </p:nvSpPr>
        <p:spPr>
          <a:xfrm rot="16200000" flipV="1">
            <a:off x="2329368" y="5746303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903D8-5CB9-4D20-B66F-19E1EFEBA517}"/>
              </a:ext>
            </a:extLst>
          </p:cNvPr>
          <p:cNvSpPr txBox="1"/>
          <p:nvPr/>
        </p:nvSpPr>
        <p:spPr>
          <a:xfrm>
            <a:off x="2861399" y="2088888"/>
            <a:ext cx="2039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2.0 VERB /</a:t>
            </a:r>
            <a:r>
              <a:rPr lang="fr-FR" dirty="0" err="1"/>
              <a:t>path</a:t>
            </a:r>
            <a:endParaRPr lang="fr-FR" dirty="0"/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02AA4-DB58-4E71-A5BF-544E3712786A}"/>
              </a:ext>
            </a:extLst>
          </p:cNvPr>
          <p:cNvSpPr txBox="1"/>
          <p:nvPr/>
        </p:nvSpPr>
        <p:spPr>
          <a:xfrm>
            <a:off x="2875851" y="5378595"/>
            <a:ext cx="1466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</a:t>
            </a:r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CE9557F-C284-4745-BEED-94341C97C6C8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13E62-E38D-48F1-ABE4-137A7AF4F46E}"/>
              </a:ext>
            </a:extLst>
          </p:cNvPr>
          <p:cNvSpPr txBox="1"/>
          <p:nvPr/>
        </p:nvSpPr>
        <p:spPr>
          <a:xfrm>
            <a:off x="5548735" y="23310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4DD84B-8069-46D6-8DF4-8ED5E0F34E89}"/>
              </a:ext>
            </a:extLst>
          </p:cNvPr>
          <p:cNvSpPr txBox="1"/>
          <p:nvPr/>
        </p:nvSpPr>
        <p:spPr>
          <a:xfrm>
            <a:off x="5656495" y="58624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F854113-493B-4F66-B7FA-69DC8C287008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D22B448-F0C6-442E-BB7A-D20D77D75FBF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BC7716-DF98-444A-8BF3-4D43D7CD419D}"/>
              </a:ext>
            </a:extLst>
          </p:cNvPr>
          <p:cNvSpPr txBox="1"/>
          <p:nvPr/>
        </p:nvSpPr>
        <p:spPr>
          <a:xfrm>
            <a:off x="6178944" y="3348466"/>
            <a:ext cx="12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60B960-9C8F-4E60-91B3-D3F976DEE5BC}"/>
              </a:ext>
            </a:extLst>
          </p:cNvPr>
          <p:cNvSpPr txBox="1"/>
          <p:nvPr/>
        </p:nvSpPr>
        <p:spPr>
          <a:xfrm>
            <a:off x="6125060" y="4684415"/>
            <a:ext cx="124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1FB3342-D533-4085-97CF-514BCB68D51C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2F74563-BDEC-43ED-A4D1-2D2A8F5B659F}"/>
              </a:ext>
            </a:extLst>
          </p:cNvPr>
          <p:cNvSpPr/>
          <p:nvPr/>
        </p:nvSpPr>
        <p:spPr>
          <a:xfrm rot="16200000">
            <a:off x="1664509" y="3929135"/>
            <a:ext cx="268153" cy="325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BE1CE333-302F-48E6-B365-38EAAECB2344}"/>
              </a:ext>
            </a:extLst>
          </p:cNvPr>
          <p:cNvSpPr/>
          <p:nvPr/>
        </p:nvSpPr>
        <p:spPr>
          <a:xfrm rot="16200000" flipV="1">
            <a:off x="1659055" y="4169598"/>
            <a:ext cx="246393" cy="344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561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" y="-82136"/>
            <a:ext cx="12138694" cy="132556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Http </a:t>
            </a:r>
            <a:r>
              <a:rPr lang="fr-FR" sz="3600" dirty="0" err="1"/>
              <a:t>Request</a:t>
            </a:r>
            <a:r>
              <a:rPr lang="fr-FR" sz="3600" dirty="0"/>
              <a:t> &lt;-&gt; Spring Java </a:t>
            </a:r>
            <a:r>
              <a:rPr lang="fr-FR" sz="3600" dirty="0" err="1"/>
              <a:t>Mappings</a:t>
            </a:r>
            <a:br>
              <a:rPr lang="fr-FR" sz="3600" dirty="0"/>
            </a:br>
            <a:r>
              <a:rPr lang="fr-FR" sz="3600" dirty="0"/>
              <a:t>@RequestMapping, @{Get|Post|..}Mapping, @RequestBody 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198D-D72F-4803-85EF-A13BE1A6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9" y="1596060"/>
            <a:ext cx="11995178" cy="2308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258C0-1467-470D-8080-BBC5982D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2" y="4609330"/>
            <a:ext cx="10724039" cy="1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8B2240-5158-457D-AF66-A2BB1ACD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Unmarshalling</a:t>
            </a:r>
            <a:endParaRPr lang="fr-FR" sz="4000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E27791EA-8EFA-4204-8A53-E45299A55E11}"/>
              </a:ext>
            </a:extLst>
          </p:cNvPr>
          <p:cNvSpPr/>
          <p:nvPr/>
        </p:nvSpPr>
        <p:spPr>
          <a:xfrm>
            <a:off x="1157908" y="1979714"/>
            <a:ext cx="760344" cy="38943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D9CF2-1711-46CC-A7B8-BF63AC98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65781"/>
            <a:ext cx="6036366" cy="209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0F404-F1CD-44D0-B9A1-A69CBA59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429000"/>
            <a:ext cx="8789504" cy="32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8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FC98-1B2D-4128-B1BE-09B4D79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Marshalling</a:t>
            </a:r>
            <a:endParaRPr lang="fr-F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E26BC-C9F6-408B-9028-42F2E81F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1" y="1644097"/>
            <a:ext cx="8372475" cy="156210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6E736A7B-E81E-4432-9439-DB99DE1BAAC4}"/>
              </a:ext>
            </a:extLst>
          </p:cNvPr>
          <p:cNvSpPr/>
          <p:nvPr/>
        </p:nvSpPr>
        <p:spPr>
          <a:xfrm>
            <a:off x="1008821" y="2932043"/>
            <a:ext cx="760344" cy="30662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95F-ABC9-4A8D-9CEA-E9B18BDB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4" y="3620483"/>
            <a:ext cx="9742004" cy="26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5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949A-641B-4532-B4D5-B2BA0AC1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6558"/>
            <a:ext cx="10515600" cy="1325563"/>
          </a:xfrm>
        </p:spPr>
        <p:txBody>
          <a:bodyPr/>
          <a:lstStyle/>
          <a:p>
            <a:r>
              <a:rPr lang="fr-FR" dirty="0"/>
              <a:t>Explicit Equivalent, </a:t>
            </a:r>
            <a:r>
              <a:rPr lang="fr-FR" dirty="0" err="1"/>
              <a:t>with</a:t>
            </a:r>
            <a:r>
              <a:rPr lang="fr-FR" dirty="0"/>
              <a:t> http </a:t>
            </a:r>
            <a:r>
              <a:rPr lang="fr-FR" dirty="0" err="1"/>
              <a:t>Status</a:t>
            </a:r>
            <a:r>
              <a:rPr lang="fr-FR" dirty="0"/>
              <a:t> +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8641D-CFD9-4E22-B516-D2FC06EE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2" y="1102549"/>
            <a:ext cx="11242813" cy="25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600F3-1E14-4D35-A972-D75907B4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9" y="3811816"/>
            <a:ext cx="7293043" cy="29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8EEF-2922-488D-9374-C70CB029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46" y="164382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Documenting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APIs</a:t>
            </a:r>
            <a:br>
              <a:rPr lang="fr-FR" dirty="0"/>
            </a:br>
            <a:r>
              <a:rPr lang="fr-FR" dirty="0" err="1"/>
              <a:t>Exposing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« </a:t>
            </a:r>
            <a:r>
              <a:rPr lang="fr-FR" dirty="0" err="1"/>
              <a:t>Metadata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A1852-A731-4FA8-A3AE-0F8C70F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3790730"/>
            <a:ext cx="483870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EF5AB-9F04-4D61-9F02-A82BCDED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5219480"/>
            <a:ext cx="4953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8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Springdoc-openapi-ui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73FB5-2F4B-4003-BB6B-429C58451980}"/>
              </a:ext>
            </a:extLst>
          </p:cNvPr>
          <p:cNvSpPr txBox="1"/>
          <p:nvPr/>
        </p:nvSpPr>
        <p:spPr>
          <a:xfrm>
            <a:off x="3047556" y="2413338"/>
            <a:ext cx="7930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org.springdoc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springdoc-openapi-ui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springdoc-openapi-ui.version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6237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api-docs </a:t>
            </a:r>
            <a:br>
              <a:rPr lang="fr-FR" dirty="0"/>
            </a:br>
            <a:r>
              <a:rPr lang="fr-FR" dirty="0"/>
              <a:t>http://localhost:8080/v3/api-docs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E5D3E-96D0-4599-AAB8-5DB87CA4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37" y="1983031"/>
            <a:ext cx="9134374" cy="44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1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9C4B-729C-42AB-8B2B-318FB188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http://localhost:8080/swagger-ui.html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3C855-C67A-4543-980C-48E546AA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" y="1616149"/>
            <a:ext cx="11430172" cy="51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020E-CD73-4080-9D06-544826A8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3" y="-5772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( http + </a:t>
            </a:r>
            <a:r>
              <a:rPr lang="fr-FR" dirty="0" err="1"/>
              <a:t>Json</a:t>
            </a:r>
            <a:r>
              <a:rPr lang="fr-FR" dirty="0"/>
              <a:t> )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99A043C-016B-4F6D-AB60-91161ECEACF1}"/>
              </a:ext>
            </a:extLst>
          </p:cNvPr>
          <p:cNvSpPr/>
          <p:nvPr/>
        </p:nvSpPr>
        <p:spPr>
          <a:xfrm rot="16200000">
            <a:off x="6302813" y="2080038"/>
            <a:ext cx="307365" cy="3014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6CBB2A-4024-499C-9F39-983ADBF7C9B4}"/>
              </a:ext>
            </a:extLst>
          </p:cNvPr>
          <p:cNvSpPr/>
          <p:nvPr/>
        </p:nvSpPr>
        <p:spPr>
          <a:xfrm rot="16200000" flipV="1">
            <a:off x="6302812" y="2891420"/>
            <a:ext cx="307365" cy="3014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1508C9BF-5F47-4DFB-B356-A6A366870763}"/>
              </a:ext>
            </a:extLst>
          </p:cNvPr>
          <p:cNvSpPr/>
          <p:nvPr/>
        </p:nvSpPr>
        <p:spPr>
          <a:xfrm>
            <a:off x="5134864" y="12399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1F9C8-9994-4040-BEC4-709128013280}"/>
              </a:ext>
            </a:extLst>
          </p:cNvPr>
          <p:cNvSpPr txBox="1"/>
          <p:nvPr/>
        </p:nvSpPr>
        <p:spPr>
          <a:xfrm>
            <a:off x="4373164" y="137289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2.0 </a:t>
            </a:r>
            <a:r>
              <a:rPr lang="fr-FR" b="1" dirty="0"/>
              <a:t>VERB /</a:t>
            </a:r>
            <a:r>
              <a:rPr lang="fr-FR" b="1" dirty="0" err="1"/>
              <a:t>resource-path</a:t>
            </a:r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74CA-4782-40A0-B675-2F2DF3C47DE5}"/>
              </a:ext>
            </a:extLst>
          </p:cNvPr>
          <p:cNvSpPr txBox="1"/>
          <p:nvPr/>
        </p:nvSpPr>
        <p:spPr>
          <a:xfrm>
            <a:off x="4153378" y="19870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7637-DF48-406A-8482-6D920B3193CC}"/>
              </a:ext>
            </a:extLst>
          </p:cNvPr>
          <p:cNvSpPr txBox="1"/>
          <p:nvPr/>
        </p:nvSpPr>
        <p:spPr>
          <a:xfrm>
            <a:off x="4193107" y="24898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1E190-3FA1-4836-B320-FC8C145A3986}"/>
              </a:ext>
            </a:extLst>
          </p:cNvPr>
          <p:cNvSpPr txBox="1"/>
          <p:nvPr/>
        </p:nvSpPr>
        <p:spPr>
          <a:xfrm>
            <a:off x="4438029" y="2828304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595DD-FB93-40F7-AA02-10E16984670B}"/>
              </a:ext>
            </a:extLst>
          </p:cNvPr>
          <p:cNvSpPr txBox="1"/>
          <p:nvPr/>
        </p:nvSpPr>
        <p:spPr>
          <a:xfrm>
            <a:off x="5139955" y="1653881"/>
            <a:ext cx="3222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12345</a:t>
            </a:r>
          </a:p>
          <a:p>
            <a:r>
              <a:rPr lang="fr-FR" dirty="0"/>
              <a:t>.</a:t>
            </a:r>
          </a:p>
          <a:p>
            <a:r>
              <a:rPr lang="fr-FR" sz="2400" b="1" dirty="0"/>
              <a:t>{ </a:t>
            </a:r>
            <a:r>
              <a:rPr lang="fr-FR" sz="2400" b="1" dirty="0" err="1"/>
              <a:t>json</a:t>
            </a:r>
            <a:r>
              <a:rPr lang="fr-FR" sz="2400" b="1" dirty="0"/>
              <a:t> }</a:t>
            </a:r>
          </a:p>
        </p:txBody>
      </p:sp>
      <p:sp>
        <p:nvSpPr>
          <p:cNvPr id="12" name="Flowchart: Card 11">
            <a:extLst>
              <a:ext uri="{FF2B5EF4-FFF2-40B4-BE49-F238E27FC236}">
                <a16:creationId xmlns:a16="http://schemas.microsoft.com/office/drawing/2014/main" id="{901C9E79-8846-49D4-85B7-7BFDF9B4A8BB}"/>
              </a:ext>
            </a:extLst>
          </p:cNvPr>
          <p:cNvSpPr/>
          <p:nvPr/>
        </p:nvSpPr>
        <p:spPr>
          <a:xfrm>
            <a:off x="5174593" y="46941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0A185-A055-483A-B031-2EB24F766525}"/>
              </a:ext>
            </a:extLst>
          </p:cNvPr>
          <p:cNvSpPr txBox="1"/>
          <p:nvPr/>
        </p:nvSpPr>
        <p:spPr>
          <a:xfrm>
            <a:off x="4412893" y="4827093"/>
            <a:ext cx="23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</a:t>
            </a:r>
            <a:r>
              <a:rPr lang="fr-FR" b="1" dirty="0"/>
              <a:t>200</a:t>
            </a:r>
            <a:r>
              <a:rPr lang="fr-FR" dirty="0"/>
              <a:t> OK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83781-37C6-4DC4-B430-AC3036CCE962}"/>
              </a:ext>
            </a:extLst>
          </p:cNvPr>
          <p:cNvSpPr txBox="1"/>
          <p:nvPr/>
        </p:nvSpPr>
        <p:spPr>
          <a:xfrm>
            <a:off x="4193107" y="54412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80AF2-C44F-4C2B-923A-2E03AD4DA8D9}"/>
              </a:ext>
            </a:extLst>
          </p:cNvPr>
          <p:cNvSpPr txBox="1"/>
          <p:nvPr/>
        </p:nvSpPr>
        <p:spPr>
          <a:xfrm>
            <a:off x="4232836" y="59440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46E6C-4281-4586-940A-22B1B6F2B353}"/>
              </a:ext>
            </a:extLst>
          </p:cNvPr>
          <p:cNvSpPr txBox="1"/>
          <p:nvPr/>
        </p:nvSpPr>
        <p:spPr>
          <a:xfrm>
            <a:off x="4446925" y="63317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4F8691-6175-46DB-8E48-E0E2C0809C36}"/>
              </a:ext>
            </a:extLst>
          </p:cNvPr>
          <p:cNvSpPr txBox="1"/>
          <p:nvPr/>
        </p:nvSpPr>
        <p:spPr>
          <a:xfrm>
            <a:off x="5179684" y="5108081"/>
            <a:ext cx="2067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</a:t>
            </a:r>
          </a:p>
          <a:p>
            <a:r>
              <a:rPr lang="fr-FR" dirty="0"/>
              <a:t>.</a:t>
            </a:r>
          </a:p>
          <a:p>
            <a:r>
              <a:rPr lang="fr-FR" sz="2400" b="1" dirty="0"/>
              <a:t>{ </a:t>
            </a:r>
            <a:r>
              <a:rPr lang="fr-FR" sz="2400" b="1" dirty="0" err="1"/>
              <a:t>json</a:t>
            </a:r>
            <a:r>
              <a:rPr lang="fr-FR" sz="2400" b="1" dirty="0"/>
              <a:t> }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11243942-9E37-4360-9A57-170CC2C4034D}"/>
              </a:ext>
            </a:extLst>
          </p:cNvPr>
          <p:cNvSpPr/>
          <p:nvPr/>
        </p:nvSpPr>
        <p:spPr>
          <a:xfrm>
            <a:off x="8521995" y="1258644"/>
            <a:ext cx="3290777" cy="1569660"/>
          </a:xfrm>
          <a:prstGeom prst="wedgeEllipseCallout">
            <a:avLst>
              <a:gd name="adj1" fmla="val -61433"/>
              <a:gd name="adj2" fmla="val -193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9F7E1-838D-4F49-8DD2-3ABB78DC3952}"/>
              </a:ext>
            </a:extLst>
          </p:cNvPr>
          <p:cNvSpPr txBox="1"/>
          <p:nvPr/>
        </p:nvSpPr>
        <p:spPr>
          <a:xfrm>
            <a:off x="8949342" y="1401120"/>
            <a:ext cx="276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Path correspond to </a:t>
            </a:r>
          </a:p>
          <a:p>
            <a:r>
              <a:rPr lang="fr-FR" dirty="0"/>
              <a:t>Resource « id »</a:t>
            </a:r>
          </a:p>
          <a:p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parent/</a:t>
            </a:r>
            <a:r>
              <a:rPr lang="fr-FR" dirty="0" err="1"/>
              <a:t>child</a:t>
            </a:r>
            <a:r>
              <a:rPr lang="fr-FR" dirty="0"/>
              <a:t> </a:t>
            </a:r>
          </a:p>
          <a:p>
            <a:r>
              <a:rPr lang="fr-FR" dirty="0" err="1"/>
              <a:t>hierarchy</a:t>
            </a:r>
            <a:r>
              <a:rPr lang="fr-FR" dirty="0"/>
              <a:t>)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0FDE88D4-BB85-4721-AC4F-3ADB7E338A08}"/>
              </a:ext>
            </a:extLst>
          </p:cNvPr>
          <p:cNvSpPr/>
          <p:nvPr/>
        </p:nvSpPr>
        <p:spPr>
          <a:xfrm>
            <a:off x="8644270" y="3271448"/>
            <a:ext cx="2828261" cy="923096"/>
          </a:xfrm>
          <a:prstGeom prst="wedgeEllipseCallout">
            <a:avLst>
              <a:gd name="adj1" fmla="val -95879"/>
              <a:gd name="adj2" fmla="val -737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F0E49-0AE2-4395-BE0E-850876374CA2}"/>
              </a:ext>
            </a:extLst>
          </p:cNvPr>
          <p:cNvSpPr txBox="1"/>
          <p:nvPr/>
        </p:nvSpPr>
        <p:spPr>
          <a:xfrm>
            <a:off x="8857193" y="3455625"/>
            <a:ext cx="250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Request</a:t>
            </a:r>
            <a:r>
              <a:rPr lang="fr-FR" dirty="0"/>
              <a:t>/Resource data </a:t>
            </a:r>
            <a:r>
              <a:rPr lang="fr-FR" dirty="0" err="1"/>
              <a:t>encoded</a:t>
            </a:r>
            <a:r>
              <a:rPr lang="fr-FR" dirty="0"/>
              <a:t> in JSON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FBE8FFCD-2DA3-4568-9B62-94167251D559}"/>
              </a:ext>
            </a:extLst>
          </p:cNvPr>
          <p:cNvSpPr/>
          <p:nvPr/>
        </p:nvSpPr>
        <p:spPr>
          <a:xfrm>
            <a:off x="617497" y="1192333"/>
            <a:ext cx="2828261" cy="923096"/>
          </a:xfrm>
          <a:prstGeom prst="wedgeEllipseCallout">
            <a:avLst>
              <a:gd name="adj1" fmla="val 87767"/>
              <a:gd name="adj2" fmla="val 74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7AD1F-EBF8-464C-A18E-950C80DD9688}"/>
              </a:ext>
            </a:extLst>
          </p:cNvPr>
          <p:cNvSpPr txBox="1"/>
          <p:nvPr/>
        </p:nvSpPr>
        <p:spPr>
          <a:xfrm>
            <a:off x="819774" y="1267839"/>
            <a:ext cx="250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Verb</a:t>
            </a:r>
            <a:r>
              <a:rPr lang="fr-FR" dirty="0"/>
              <a:t>: GET / POST / PUT / DELETE / PATCH / HEAD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5529C-8868-4163-A446-D9DE255BE27B}"/>
              </a:ext>
            </a:extLst>
          </p:cNvPr>
          <p:cNvSpPr txBox="1"/>
          <p:nvPr/>
        </p:nvSpPr>
        <p:spPr>
          <a:xfrm>
            <a:off x="552893" y="2356348"/>
            <a:ext cx="307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 = </a:t>
            </a:r>
            <a:r>
              <a:rPr lang="fr-FR" dirty="0" err="1"/>
              <a:t>read-only</a:t>
            </a:r>
            <a:r>
              <a:rPr lang="fr-FR" dirty="0"/>
              <a:t> (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32052-8FEF-4D69-92B7-2F520AF8D57D}"/>
              </a:ext>
            </a:extLst>
          </p:cNvPr>
          <p:cNvSpPr txBox="1"/>
          <p:nvPr/>
        </p:nvSpPr>
        <p:spPr>
          <a:xfrm>
            <a:off x="549746" y="3086293"/>
            <a:ext cx="339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 = </a:t>
            </a:r>
            <a:r>
              <a:rPr lang="fr-FR" dirty="0" err="1"/>
              <a:t>create</a:t>
            </a:r>
            <a:r>
              <a:rPr lang="fr-FR" dirty="0"/>
              <a:t>  (or </a:t>
            </a:r>
            <a:r>
              <a:rPr lang="fr-FR" dirty="0" err="1"/>
              <a:t>submit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)</a:t>
            </a:r>
          </a:p>
          <a:p>
            <a:r>
              <a:rPr lang="fr-FR" dirty="0"/>
              <a:t>             not </a:t>
            </a:r>
            <a:r>
              <a:rPr lang="fr-FR" dirty="0" err="1"/>
              <a:t>idem-potent</a:t>
            </a:r>
            <a:r>
              <a:rPr lang="fr-FR" dirty="0"/>
              <a:t>!</a:t>
            </a:r>
          </a:p>
          <a:p>
            <a:r>
              <a:rPr lang="fr-FR" dirty="0"/>
              <a:t>      </a:t>
            </a:r>
            <a:r>
              <a:rPr lang="fr-FR" dirty="0" err="1"/>
              <a:t>warn</a:t>
            </a:r>
            <a:r>
              <a:rPr lang="fr-FR" dirty="0"/>
              <a:t>: do not </a:t>
            </a:r>
            <a:r>
              <a:rPr lang="fr-FR" dirty="0" err="1"/>
              <a:t>resubmit</a:t>
            </a:r>
            <a:r>
              <a:rPr lang="fr-FR" dirty="0"/>
              <a:t> if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00031-C4A0-4F29-A778-D29122B8F7D8}"/>
              </a:ext>
            </a:extLst>
          </p:cNvPr>
          <p:cNvSpPr txBox="1"/>
          <p:nvPr/>
        </p:nvSpPr>
        <p:spPr>
          <a:xfrm>
            <a:off x="549746" y="4245030"/>
            <a:ext cx="356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PUT = update/</a:t>
            </a:r>
            <a:r>
              <a:rPr lang="fr-FR" dirty="0" err="1"/>
              <a:t>upsert</a:t>
            </a:r>
            <a:r>
              <a:rPr lang="fr-FR" dirty="0"/>
              <a:t>  (</a:t>
            </a:r>
            <a:r>
              <a:rPr lang="fr-FR" dirty="0" err="1"/>
              <a:t>idem-potent</a:t>
            </a:r>
            <a:r>
              <a:rPr lang="fr-FR" dirty="0"/>
              <a:t>)</a:t>
            </a:r>
          </a:p>
          <a:p>
            <a:r>
              <a:rPr lang="fr-FR" dirty="0"/>
              <a:t>     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resubmitted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7253F-0961-4E83-9926-82D1409CE3FE}"/>
              </a:ext>
            </a:extLst>
          </p:cNvPr>
          <p:cNvSpPr txBox="1"/>
          <p:nvPr/>
        </p:nvSpPr>
        <p:spPr>
          <a:xfrm>
            <a:off x="549746" y="5139260"/>
            <a:ext cx="241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DELETE = (</a:t>
            </a:r>
            <a:r>
              <a:rPr lang="fr-FR" dirty="0" err="1"/>
              <a:t>idem-potent</a:t>
            </a:r>
            <a:r>
              <a:rPr lang="fr-FR" dirty="0"/>
              <a:t>)</a:t>
            </a:r>
          </a:p>
          <a:p>
            <a:r>
              <a:rPr lang="fr-FR" dirty="0"/>
              <a:t>     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resubmitted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58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549D-4277-455D-B167-7EFBEB00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7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operation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03158-D579-4960-A6F0-DB9A10B2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86" y="1176177"/>
            <a:ext cx="9980428" cy="5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2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F1F-C947-4328-963E-95BCC736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76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5C2D6-A596-4472-BEC6-3B9E583D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4" y="843248"/>
            <a:ext cx="7878726" cy="59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FEEC-A4D5-4637-AC9A-83544CEB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84" y="1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Example PUT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RequestBody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F6F2D-970C-4A12-AEAA-8F9D43B9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40" y="885878"/>
            <a:ext cx="8601739" cy="58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0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https://github.com/swagger-api/swagger-codegen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0E397-509E-4325-ADB5-166881F3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5864"/>
            <a:ext cx="9262730" cy="46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2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3D7A-D2F4-4853-B9AC-EA31318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CodeGen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-plugin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A916A-24C2-4573-B1CE-62705C9D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2" y="1084623"/>
            <a:ext cx="8167287" cy="5369339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0F62026-9AB1-4D16-B0D6-3428CE147B96}"/>
              </a:ext>
            </a:extLst>
          </p:cNvPr>
          <p:cNvSpPr/>
          <p:nvPr/>
        </p:nvSpPr>
        <p:spPr>
          <a:xfrm>
            <a:off x="511549" y="4385930"/>
            <a:ext cx="2206255" cy="877186"/>
          </a:xfrm>
          <a:prstGeom prst="wedgeEllipseCallout">
            <a:avLst>
              <a:gd name="adj1" fmla="val 74609"/>
              <a:gd name="adj2" fmla="val -2477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EB174-393B-4F38-83D5-CB892D26BCE1}"/>
              </a:ext>
            </a:extLst>
          </p:cNvPr>
          <p:cNvSpPr txBox="1"/>
          <p:nvPr/>
        </p:nvSpPr>
        <p:spPr>
          <a:xfrm>
            <a:off x="701749" y="4501358"/>
            <a:ext cx="198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Example: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860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FBF3-B670-4EC3-A0DC-1F7926BE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-sources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78E1-14FE-45B9-8A75-85C94D3C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4" y="1283817"/>
            <a:ext cx="11196084" cy="1604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46BB-57E4-4782-B0A1-44C34D2C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3" y="2877594"/>
            <a:ext cx="11196084" cy="39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7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C020-E346-41D2-B454-76F610B4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0470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Generated</a:t>
            </a:r>
            <a:r>
              <a:rPr lang="fr-FR" sz="4000" dirty="0"/>
              <a:t> Code (</a:t>
            </a:r>
            <a:r>
              <a:rPr lang="fr-FR" sz="4000" dirty="0" err="1"/>
              <a:t>example</a:t>
            </a:r>
            <a:r>
              <a:rPr lang="fr-FR" sz="4000" dirty="0"/>
              <a:t>: </a:t>
            </a:r>
            <a:r>
              <a:rPr lang="fr-FR" sz="4000" dirty="0" err="1"/>
              <a:t>Typescript</a:t>
            </a:r>
            <a:r>
              <a:rPr lang="fr-FR" sz="4000" dirty="0"/>
              <a:t> -</a:t>
            </a:r>
            <a:r>
              <a:rPr lang="fr-FR" sz="4000" dirty="0" err="1"/>
              <a:t>Angular</a:t>
            </a:r>
            <a:r>
              <a:rPr lang="fr-FR" sz="4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AD71F-7430-4843-9684-EB905D6A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39" y="2383503"/>
            <a:ext cx="6170561" cy="446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C2593-7FF9-4717-B2F2-E970794A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259958"/>
            <a:ext cx="5959238" cy="46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2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48AE-67D5-46CB-AB53-CA4BCAB1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Another</a:t>
            </a:r>
            <a:r>
              <a:rPr lang="fr-FR" dirty="0"/>
              <a:t> Example : </a:t>
            </a:r>
            <a:r>
              <a:rPr lang="fr-FR" dirty="0" err="1"/>
              <a:t>generate</a:t>
            </a:r>
            <a:r>
              <a:rPr lang="fr-FR" dirty="0"/>
              <a:t>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CBDE4-CE6C-4E42-87FB-7ECC5DF6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7" y="723901"/>
            <a:ext cx="6191206" cy="5730061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72841E8-D83E-4520-B969-64FF902B9C74}"/>
              </a:ext>
            </a:extLst>
          </p:cNvPr>
          <p:cNvSpPr/>
          <p:nvPr/>
        </p:nvSpPr>
        <p:spPr>
          <a:xfrm>
            <a:off x="366824" y="2913321"/>
            <a:ext cx="2574264" cy="877186"/>
          </a:xfrm>
          <a:prstGeom prst="wedgeEllipseCallout">
            <a:avLst>
              <a:gd name="adj1" fmla="val 76537"/>
              <a:gd name="adj2" fmla="val 1098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9CBA1-E70F-4112-8653-E656E2AAEC0D}"/>
              </a:ext>
            </a:extLst>
          </p:cNvPr>
          <p:cNvSpPr txBox="1"/>
          <p:nvPr/>
        </p:nvSpPr>
        <p:spPr>
          <a:xfrm>
            <a:off x="542260" y="3028749"/>
            <a:ext cx="236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</a:t>
            </a:r>
          </a:p>
          <a:p>
            <a:r>
              <a:rPr lang="fr-FR" dirty="0"/>
              <a:t>Default </a:t>
            </a:r>
            <a:r>
              <a:rPr lang="fr-FR" dirty="0" err="1"/>
              <a:t>library</a:t>
            </a:r>
            <a:r>
              <a:rPr lang="fr-FR" dirty="0"/>
              <a:t>=</a:t>
            </a:r>
            <a:r>
              <a:rPr lang="fr-FR" dirty="0" err="1"/>
              <a:t>OkHttp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C7F9636-9D86-48F6-A412-4747B9EFBC4C}"/>
              </a:ext>
            </a:extLst>
          </p:cNvPr>
          <p:cNvSpPr/>
          <p:nvPr/>
        </p:nvSpPr>
        <p:spPr>
          <a:xfrm>
            <a:off x="426133" y="4979581"/>
            <a:ext cx="2574264" cy="877186"/>
          </a:xfrm>
          <a:prstGeom prst="wedgeEllipseCallout">
            <a:avLst>
              <a:gd name="adj1" fmla="val 76537"/>
              <a:gd name="adj2" fmla="val 1098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098EE-7061-43E4-AD82-4CFE37DDC2F3}"/>
              </a:ext>
            </a:extLst>
          </p:cNvPr>
          <p:cNvSpPr txBox="1"/>
          <p:nvPr/>
        </p:nvSpPr>
        <p:spPr>
          <a:xfrm>
            <a:off x="601569" y="5095009"/>
            <a:ext cx="236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</a:t>
            </a:r>
          </a:p>
          <a:p>
            <a:r>
              <a:rPr lang="fr-FR" dirty="0"/>
              <a:t>+ </a:t>
            </a:r>
            <a:r>
              <a:rPr lang="fr-FR" dirty="0" err="1"/>
              <a:t>library</a:t>
            </a:r>
            <a:r>
              <a:rPr lang="fr-FR" dirty="0"/>
              <a:t>=Retrofit2</a:t>
            </a:r>
          </a:p>
        </p:txBody>
      </p:sp>
    </p:spTree>
    <p:extLst>
      <p:ext uri="{BB962C8B-B14F-4D97-AF65-F5344CB8AC3E}">
        <p14:creationId xmlns:p14="http://schemas.microsoft.com/office/powerpoint/2010/main" val="3386473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C4EB-8A3C-452C-BDD3-650ADFAF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55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 (Java, default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OkHttp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236AF-8E62-43BC-AA54-82966D5E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2" y="1136379"/>
            <a:ext cx="7279758" cy="5721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98B93-C408-4707-9946-BDAFA1B2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" y="1570825"/>
            <a:ext cx="5192550" cy="28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2A8-3F4D-4028-B8C7-1FF9A551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 (Java + Retrofit2)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ECF3-3C08-4909-9ABD-BF56C717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67" y="877186"/>
            <a:ext cx="3950214" cy="586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D3567-3A07-4AD8-9EF0-279D1874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1" y="1168704"/>
            <a:ext cx="6467546" cy="52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2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220-C146-4D1C-AC84-55CD0DED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04" y="2534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 Call </a:t>
            </a:r>
            <a:r>
              <a:rPr lang="fr-FR" dirty="0" err="1"/>
              <a:t>Models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801328-3FDF-40F2-A5CB-A3E085D18AF4}"/>
              </a:ext>
            </a:extLst>
          </p:cNvPr>
          <p:cNvCxnSpPr>
            <a:cxnSpLocks/>
          </p:cNvCxnSpPr>
          <p:nvPr/>
        </p:nvCxnSpPr>
        <p:spPr>
          <a:xfrm>
            <a:off x="1709723" y="1873445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2B1B11-0AC1-430C-AE5A-D6C143EA67E9}"/>
              </a:ext>
            </a:extLst>
          </p:cNvPr>
          <p:cNvCxnSpPr>
            <a:cxnSpLocks/>
          </p:cNvCxnSpPr>
          <p:nvPr/>
        </p:nvCxnSpPr>
        <p:spPr>
          <a:xfrm>
            <a:off x="1479351" y="187344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Down 7">
            <a:extLst>
              <a:ext uri="{FF2B5EF4-FFF2-40B4-BE49-F238E27FC236}">
                <a16:creationId xmlns:a16="http://schemas.microsoft.com/office/drawing/2014/main" id="{46234DA4-F989-48AA-AA9D-49A0426DF0DE}"/>
              </a:ext>
            </a:extLst>
          </p:cNvPr>
          <p:cNvSpPr/>
          <p:nvPr/>
        </p:nvSpPr>
        <p:spPr>
          <a:xfrm rot="17742147">
            <a:off x="750461" y="184731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D3DDC27-7B31-49C9-8ACC-F2FBFDBAA005}"/>
              </a:ext>
            </a:extLst>
          </p:cNvPr>
          <p:cNvSpPr/>
          <p:nvPr/>
        </p:nvSpPr>
        <p:spPr>
          <a:xfrm rot="17742147">
            <a:off x="730024" y="273897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F4654B6-CD23-4D1D-A83E-299B5E45CE41}"/>
              </a:ext>
            </a:extLst>
          </p:cNvPr>
          <p:cNvSpPr/>
          <p:nvPr/>
        </p:nvSpPr>
        <p:spPr>
          <a:xfrm rot="17742147">
            <a:off x="730025" y="2384521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457180-F1E1-4A7D-991B-7B737DE1B866}"/>
              </a:ext>
            </a:extLst>
          </p:cNvPr>
          <p:cNvSpPr/>
          <p:nvPr/>
        </p:nvSpPr>
        <p:spPr>
          <a:xfrm rot="17742147">
            <a:off x="776499" y="3477877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F053BAF-F0EB-4438-B085-95CDB6C9888E}"/>
              </a:ext>
            </a:extLst>
          </p:cNvPr>
          <p:cNvSpPr/>
          <p:nvPr/>
        </p:nvSpPr>
        <p:spPr>
          <a:xfrm rot="4512369">
            <a:off x="729211" y="430999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17ECB-2C63-4BEF-944E-F5030DBC47A2}"/>
              </a:ext>
            </a:extLst>
          </p:cNvPr>
          <p:cNvSpPr txBox="1"/>
          <p:nvPr/>
        </p:nvSpPr>
        <p:spPr>
          <a:xfrm>
            <a:off x="1847147" y="2761319"/>
            <a:ext cx="2604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  <a:p>
            <a:r>
              <a:rPr lang="fr-FR" dirty="0"/>
              <a:t>« on-the-</a:t>
            </a:r>
            <a:r>
              <a:rPr lang="fr-FR" dirty="0" err="1"/>
              <a:t>fly</a:t>
            </a:r>
            <a:r>
              <a:rPr lang="fr-FR" dirty="0"/>
              <a:t>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FCE8B-2B27-45F6-A8F3-7F9CC2CABFCB}"/>
              </a:ext>
            </a:extLst>
          </p:cNvPr>
          <p:cNvSpPr txBox="1"/>
          <p:nvPr/>
        </p:nvSpPr>
        <p:spPr>
          <a:xfrm>
            <a:off x="1867584" y="4234342"/>
            <a:ext cx="215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Finish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last </a:t>
            </a:r>
            <a:r>
              <a:rPr lang="fr-FR" dirty="0" err="1"/>
              <a:t>element</a:t>
            </a:r>
            <a:endParaRPr lang="fr-F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674F0B-A30C-4C2C-B6C8-521DC1633BAD}"/>
              </a:ext>
            </a:extLst>
          </p:cNvPr>
          <p:cNvCxnSpPr>
            <a:cxnSpLocks/>
          </p:cNvCxnSpPr>
          <p:nvPr/>
        </p:nvCxnSpPr>
        <p:spPr>
          <a:xfrm>
            <a:off x="1836516" y="2684836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BE3E22-56D7-4667-B5DA-A45FADB61F00}"/>
              </a:ext>
            </a:extLst>
          </p:cNvPr>
          <p:cNvCxnSpPr>
            <a:cxnSpLocks/>
          </p:cNvCxnSpPr>
          <p:nvPr/>
        </p:nvCxnSpPr>
        <p:spPr>
          <a:xfrm>
            <a:off x="1836515" y="495715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C01F91-B3EC-4246-9D1E-7DF4F5C89738}"/>
              </a:ext>
            </a:extLst>
          </p:cNvPr>
          <p:cNvCxnSpPr>
            <a:cxnSpLocks/>
          </p:cNvCxnSpPr>
          <p:nvPr/>
        </p:nvCxnSpPr>
        <p:spPr>
          <a:xfrm>
            <a:off x="1847147" y="2674204"/>
            <a:ext cx="0" cy="229889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6795B-2261-4FBF-8569-85CA727BD715}"/>
              </a:ext>
            </a:extLst>
          </p:cNvPr>
          <p:cNvCxnSpPr>
            <a:cxnSpLocks/>
          </p:cNvCxnSpPr>
          <p:nvPr/>
        </p:nvCxnSpPr>
        <p:spPr>
          <a:xfrm>
            <a:off x="6183580" y="1757642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A3BCE5-8B42-4BC3-AE8D-9D1DEE156A6D}"/>
              </a:ext>
            </a:extLst>
          </p:cNvPr>
          <p:cNvCxnSpPr>
            <a:cxnSpLocks/>
          </p:cNvCxnSpPr>
          <p:nvPr/>
        </p:nvCxnSpPr>
        <p:spPr>
          <a:xfrm>
            <a:off x="5953208" y="1757642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C3F366-8D75-4ABA-B496-F41C2BB0F30E}"/>
              </a:ext>
            </a:extLst>
          </p:cNvPr>
          <p:cNvSpPr/>
          <p:nvPr/>
        </p:nvSpPr>
        <p:spPr>
          <a:xfrm rot="17742147">
            <a:off x="5224318" y="1731510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0987E3C-9D6A-45DB-8401-B3051A92E80E}"/>
              </a:ext>
            </a:extLst>
          </p:cNvPr>
          <p:cNvSpPr/>
          <p:nvPr/>
        </p:nvSpPr>
        <p:spPr>
          <a:xfrm rot="17742147">
            <a:off x="5203882" y="2268718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F7EF40F-10B4-42BB-AE7B-DCAF556FE4C4}"/>
              </a:ext>
            </a:extLst>
          </p:cNvPr>
          <p:cNvSpPr/>
          <p:nvPr/>
        </p:nvSpPr>
        <p:spPr>
          <a:xfrm rot="17742147">
            <a:off x="5250356" y="336207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7C4989F-CE55-4D8D-8826-4C65F6956732}"/>
              </a:ext>
            </a:extLst>
          </p:cNvPr>
          <p:cNvSpPr/>
          <p:nvPr/>
        </p:nvSpPr>
        <p:spPr>
          <a:xfrm rot="4512369">
            <a:off x="5203881" y="336417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10D99-2EAB-42F3-A9AA-7D92E8D7CEF7}"/>
              </a:ext>
            </a:extLst>
          </p:cNvPr>
          <p:cNvSpPr txBox="1"/>
          <p:nvPr/>
        </p:nvSpPr>
        <p:spPr>
          <a:xfrm>
            <a:off x="6321004" y="2645516"/>
            <a:ext cx="2604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  <a:p>
            <a:r>
              <a:rPr lang="fr-FR" dirty="0"/>
              <a:t>« on-the-</a:t>
            </a:r>
            <a:r>
              <a:rPr lang="fr-FR" dirty="0" err="1"/>
              <a:t>fly</a:t>
            </a:r>
            <a:r>
              <a:rPr lang="fr-FR" dirty="0"/>
              <a:t> »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45CA6-21E8-4CB4-8744-C77C8927A564}"/>
              </a:ext>
            </a:extLst>
          </p:cNvPr>
          <p:cNvSpPr txBox="1"/>
          <p:nvPr/>
        </p:nvSpPr>
        <p:spPr>
          <a:xfrm>
            <a:off x="6539428" y="3572333"/>
            <a:ext cx="220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reponses</a:t>
            </a:r>
            <a:r>
              <a:rPr lang="fr-FR" dirty="0"/>
              <a:t> </a:t>
            </a:r>
          </a:p>
          <a:p>
            <a:r>
              <a:rPr lang="fr-FR" dirty="0"/>
              <a:t>« 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 »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8D9732-DCC3-48C6-8C56-137DFC57F3E7}"/>
              </a:ext>
            </a:extLst>
          </p:cNvPr>
          <p:cNvCxnSpPr>
            <a:cxnSpLocks/>
          </p:cNvCxnSpPr>
          <p:nvPr/>
        </p:nvCxnSpPr>
        <p:spPr>
          <a:xfrm>
            <a:off x="6310373" y="2569033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B77A4-6050-4763-BCAB-239BF7359A85}"/>
              </a:ext>
            </a:extLst>
          </p:cNvPr>
          <p:cNvCxnSpPr>
            <a:cxnSpLocks/>
          </p:cNvCxnSpPr>
          <p:nvPr/>
        </p:nvCxnSpPr>
        <p:spPr>
          <a:xfrm>
            <a:off x="6326320" y="5261338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BFC8-205F-40D1-96FA-A7E815C457F8}"/>
              </a:ext>
            </a:extLst>
          </p:cNvPr>
          <p:cNvCxnSpPr>
            <a:cxnSpLocks/>
          </p:cNvCxnSpPr>
          <p:nvPr/>
        </p:nvCxnSpPr>
        <p:spPr>
          <a:xfrm>
            <a:off x="6321004" y="2558401"/>
            <a:ext cx="20437" cy="27029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B67F02D-AF92-4330-89F6-1793446BC46F}"/>
              </a:ext>
            </a:extLst>
          </p:cNvPr>
          <p:cNvSpPr/>
          <p:nvPr/>
        </p:nvSpPr>
        <p:spPr>
          <a:xfrm rot="4512369">
            <a:off x="5157407" y="3084999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715AD5E-4EBE-4CE5-8B43-12AE893872CE}"/>
              </a:ext>
            </a:extLst>
          </p:cNvPr>
          <p:cNvSpPr/>
          <p:nvPr/>
        </p:nvSpPr>
        <p:spPr>
          <a:xfrm rot="4512369">
            <a:off x="5164357" y="4646956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C37957-5BE1-444E-A78D-34E14BA37BD3}"/>
              </a:ext>
            </a:extLst>
          </p:cNvPr>
          <p:cNvSpPr txBox="1"/>
          <p:nvPr/>
        </p:nvSpPr>
        <p:spPr>
          <a:xfrm>
            <a:off x="6411319" y="47413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Decide</a:t>
            </a:r>
            <a:r>
              <a:rPr lang="fr-FR" dirty="0"/>
              <a:t> finish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200A57-6731-4727-81BD-3AD83C0D3EF3}"/>
              </a:ext>
            </a:extLst>
          </p:cNvPr>
          <p:cNvCxnSpPr>
            <a:cxnSpLocks/>
          </p:cNvCxnSpPr>
          <p:nvPr/>
        </p:nvCxnSpPr>
        <p:spPr>
          <a:xfrm>
            <a:off x="9879308" y="1814965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793A56-EFED-4E32-848D-EA0EC41C690A}"/>
              </a:ext>
            </a:extLst>
          </p:cNvPr>
          <p:cNvCxnSpPr>
            <a:cxnSpLocks/>
          </p:cNvCxnSpPr>
          <p:nvPr/>
        </p:nvCxnSpPr>
        <p:spPr>
          <a:xfrm>
            <a:off x="9648936" y="181496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Down 39">
            <a:extLst>
              <a:ext uri="{FF2B5EF4-FFF2-40B4-BE49-F238E27FC236}">
                <a16:creationId xmlns:a16="http://schemas.microsoft.com/office/drawing/2014/main" id="{5D41F60C-8D9A-4932-AC5D-96EE3899A137}"/>
              </a:ext>
            </a:extLst>
          </p:cNvPr>
          <p:cNvSpPr/>
          <p:nvPr/>
        </p:nvSpPr>
        <p:spPr>
          <a:xfrm rot="17742147">
            <a:off x="8920046" y="178883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8B1DBD3-6393-4F94-8858-6AC0FFE257BD}"/>
              </a:ext>
            </a:extLst>
          </p:cNvPr>
          <p:cNvSpPr/>
          <p:nvPr/>
        </p:nvSpPr>
        <p:spPr>
          <a:xfrm rot="4512369">
            <a:off x="9337107" y="4152898"/>
            <a:ext cx="307365" cy="572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55DCE-A944-4F14-B8E0-A9B76329F9AB}"/>
              </a:ext>
            </a:extLst>
          </p:cNvPr>
          <p:cNvSpPr txBox="1"/>
          <p:nvPr/>
        </p:nvSpPr>
        <p:spPr>
          <a:xfrm>
            <a:off x="10016732" y="2702839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« </a:t>
            </a:r>
            <a:r>
              <a:rPr lang="fr-FR" dirty="0" err="1"/>
              <a:t>subscribe</a:t>
            </a:r>
            <a:r>
              <a:rPr lang="fr-FR" dirty="0"/>
              <a:t> »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6DF79F-3E37-4312-8885-D40546DF8DF8}"/>
              </a:ext>
            </a:extLst>
          </p:cNvPr>
          <p:cNvSpPr txBox="1"/>
          <p:nvPr/>
        </p:nvSpPr>
        <p:spPr>
          <a:xfrm>
            <a:off x="10037168" y="3688136"/>
            <a:ext cx="1602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Send</a:t>
            </a:r>
            <a:endParaRPr lang="fr-FR" dirty="0"/>
          </a:p>
          <a:p>
            <a:r>
              <a:rPr lang="fr-FR" dirty="0"/>
              <a:t>« notification »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C00B14-27EB-4CB6-A991-C28DC042BDCE}"/>
              </a:ext>
            </a:extLst>
          </p:cNvPr>
          <p:cNvCxnSpPr>
            <a:cxnSpLocks/>
          </p:cNvCxnSpPr>
          <p:nvPr/>
        </p:nvCxnSpPr>
        <p:spPr>
          <a:xfrm>
            <a:off x="10006101" y="2626356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5FFDA7-F133-4E9D-8D4A-AF1FBB4E4EF9}"/>
              </a:ext>
            </a:extLst>
          </p:cNvPr>
          <p:cNvCxnSpPr>
            <a:cxnSpLocks/>
          </p:cNvCxnSpPr>
          <p:nvPr/>
        </p:nvCxnSpPr>
        <p:spPr>
          <a:xfrm>
            <a:off x="10022048" y="5318661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D34D6D-3DFE-4621-8EBA-C7D7D836427C}"/>
              </a:ext>
            </a:extLst>
          </p:cNvPr>
          <p:cNvCxnSpPr>
            <a:cxnSpLocks/>
          </p:cNvCxnSpPr>
          <p:nvPr/>
        </p:nvCxnSpPr>
        <p:spPr>
          <a:xfrm>
            <a:off x="10016732" y="2615724"/>
            <a:ext cx="20437" cy="27029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02D36EB0-C08D-43BF-81A0-207A98EFFF6E}"/>
              </a:ext>
            </a:extLst>
          </p:cNvPr>
          <p:cNvSpPr/>
          <p:nvPr/>
        </p:nvSpPr>
        <p:spPr>
          <a:xfrm rot="4512369">
            <a:off x="9290608" y="3479260"/>
            <a:ext cx="307365" cy="574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38882C2-CC5B-4D10-B1F2-8F370A965B87}"/>
              </a:ext>
            </a:extLst>
          </p:cNvPr>
          <p:cNvSpPr/>
          <p:nvPr/>
        </p:nvSpPr>
        <p:spPr>
          <a:xfrm rot="4512369">
            <a:off x="9290350" y="5035665"/>
            <a:ext cx="307365" cy="589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2AE609-D82B-4C9B-8810-F75079579664}"/>
              </a:ext>
            </a:extLst>
          </p:cNvPr>
          <p:cNvSpPr txBox="1"/>
          <p:nvPr/>
        </p:nvSpPr>
        <p:spPr>
          <a:xfrm>
            <a:off x="10107047" y="479867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Decide</a:t>
            </a:r>
            <a:r>
              <a:rPr lang="fr-FR" dirty="0"/>
              <a:t> finish</a:t>
            </a:r>
          </a:p>
        </p:txBody>
      </p:sp>
    </p:spTree>
    <p:extLst>
      <p:ext uri="{BB962C8B-B14F-4D97-AF65-F5344CB8AC3E}">
        <p14:creationId xmlns:p14="http://schemas.microsoft.com/office/powerpoint/2010/main" val="4194122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7FA5-0EF8-4BF4-84E0-30F450A7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858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Retrofit2 Java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5BA66-76C4-427E-AB72-A848F2A1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07" y="796742"/>
            <a:ext cx="10572760" cy="60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4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D578-9C44-497C-AD22-0B66F3F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17" y="2629860"/>
            <a:ext cx="10515600" cy="182518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Exposing</a:t>
            </a:r>
            <a:r>
              <a:rPr lang="fr-FR" dirty="0"/>
              <a:t> DTO + API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Entity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Mapping … entity2Dto  /  dto2Entity</a:t>
            </a:r>
          </a:p>
        </p:txBody>
      </p:sp>
    </p:spTree>
    <p:extLst>
      <p:ext uri="{BB962C8B-B14F-4D97-AF65-F5344CB8AC3E}">
        <p14:creationId xmlns:p14="http://schemas.microsoft.com/office/powerpoint/2010/main" val="312704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BF-4B87-4E99-A71B-E0D9D2FB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Naive</a:t>
            </a:r>
            <a:r>
              <a:rPr lang="fr-FR" dirty="0"/>
              <a:t> (Not </a:t>
            </a:r>
            <a:r>
              <a:rPr lang="fr-FR" dirty="0" err="1"/>
              <a:t>working</a:t>
            </a:r>
            <a:r>
              <a:rPr lang="fr-FR" dirty="0"/>
              <a:t>) @Entity to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88D0-E2B5-49FB-8E9E-122E765B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0" y="1537840"/>
            <a:ext cx="7682948" cy="451757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2D9C9F1-2B6C-4A9A-873F-D5004F3159B1}"/>
              </a:ext>
            </a:extLst>
          </p:cNvPr>
          <p:cNvSpPr/>
          <p:nvPr/>
        </p:nvSpPr>
        <p:spPr>
          <a:xfrm>
            <a:off x="6702286" y="5066470"/>
            <a:ext cx="3013713" cy="701239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AA918-FFEA-43E3-84FB-A3D28B02ADA1}"/>
              </a:ext>
            </a:extLst>
          </p:cNvPr>
          <p:cNvSpPr txBox="1"/>
          <p:nvPr/>
        </p:nvSpPr>
        <p:spPr>
          <a:xfrm>
            <a:off x="7165955" y="5121378"/>
            <a:ext cx="219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class </a:t>
            </a:r>
            <a:r>
              <a:rPr lang="fr-FR" dirty="0" err="1"/>
              <a:t>maybe</a:t>
            </a:r>
            <a:endParaRPr lang="fr-FR" dirty="0"/>
          </a:p>
          <a:p>
            <a:r>
              <a:rPr lang="fr-FR" dirty="0"/>
              <a:t> not JSON compatible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802E31C-3D1F-49B7-9B3F-881B2C7FA6CD}"/>
              </a:ext>
            </a:extLst>
          </p:cNvPr>
          <p:cNvSpPr/>
          <p:nvPr/>
        </p:nvSpPr>
        <p:spPr>
          <a:xfrm>
            <a:off x="4165159" y="5409082"/>
            <a:ext cx="3013713" cy="1083793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5CCB3-7E5D-4FED-880D-41CC4BCB178A}"/>
              </a:ext>
            </a:extLst>
          </p:cNvPr>
          <p:cNvSpPr txBox="1"/>
          <p:nvPr/>
        </p:nvSpPr>
        <p:spPr>
          <a:xfrm>
            <a:off x="4641744" y="5463990"/>
            <a:ext cx="2536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transaction commit</a:t>
            </a:r>
          </a:p>
          <a:p>
            <a:r>
              <a:rPr lang="fr-FR" dirty="0"/>
              <a:t>(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136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C939-A71C-4DC1-B592-878FDAFA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-9207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1 class </a:t>
            </a:r>
            <a:r>
              <a:rPr lang="fr-FR" dirty="0" err="1"/>
              <a:t>Entity</a:t>
            </a:r>
            <a:r>
              <a:rPr lang="fr-FR" dirty="0"/>
              <a:t> = DTO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A087A-6CB7-474F-BA83-5214E9B5445E}"/>
              </a:ext>
            </a:extLst>
          </p:cNvPr>
          <p:cNvSpPr txBox="1"/>
          <p:nvPr/>
        </p:nvSpPr>
        <p:spPr>
          <a:xfrm>
            <a:off x="2743200" y="1754256"/>
            <a:ext cx="604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dirty="0" err="1"/>
              <a:t>internal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PRIVATE, </a:t>
            </a:r>
            <a:r>
              <a:rPr lang="fr-FR" sz="2000" dirty="0" err="1"/>
              <a:t>implementation</a:t>
            </a:r>
            <a:r>
              <a:rPr lang="fr-FR" sz="2000" dirty="0"/>
              <a:t> </a:t>
            </a:r>
            <a:r>
              <a:rPr lang="fr-FR" sz="2000" dirty="0" err="1"/>
              <a:t>specific</a:t>
            </a:r>
            <a:endParaRPr lang="fr-FR" sz="2000" dirty="0"/>
          </a:p>
          <a:p>
            <a:r>
              <a:rPr lang="fr-FR" sz="2000" dirty="0"/>
              <a:t>     !=  </a:t>
            </a:r>
            <a:r>
              <a:rPr lang="fr-FR" sz="2000" dirty="0" err="1"/>
              <a:t>external</a:t>
            </a:r>
            <a:r>
              <a:rPr lang="fr-FR" sz="2000" dirty="0"/>
              <a:t> API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publicly</a:t>
            </a:r>
            <a:r>
              <a:rPr lang="fr-FR" sz="2000" dirty="0"/>
              <a:t> </a:t>
            </a:r>
            <a:r>
              <a:rPr lang="fr-FR" sz="2000" dirty="0" err="1"/>
              <a:t>specified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C49D5-4030-4F1F-8583-64D6825D603E}"/>
              </a:ext>
            </a:extLst>
          </p:cNvPr>
          <p:cNvSpPr txBox="1"/>
          <p:nvPr/>
        </p:nvSpPr>
        <p:spPr>
          <a:xfrm>
            <a:off x="2743200" y="3616187"/>
            <a:ext cx="7473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 projection-</a:t>
            </a:r>
            <a:r>
              <a:rPr lang="fr-FR" sz="2000" dirty="0" err="1"/>
              <a:t>cuts</a:t>
            </a:r>
            <a:r>
              <a:rPr lang="fr-FR" sz="2000" dirty="0"/>
              <a:t> for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graph </a:t>
            </a:r>
          </a:p>
          <a:p>
            <a:r>
              <a:rPr lang="fr-FR" sz="2000" dirty="0"/>
              <a:t>   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cyclic</a:t>
            </a:r>
            <a:r>
              <a:rPr lang="fr-FR" sz="2000" dirty="0"/>
              <a:t> </a:t>
            </a:r>
            <a:r>
              <a:rPr lang="fr-FR" sz="2000" dirty="0" err="1"/>
              <a:t>dependencies</a:t>
            </a:r>
            <a:r>
              <a:rPr lang="fr-FR" sz="2000" dirty="0"/>
              <a:t> parent-</a:t>
            </a:r>
            <a:r>
              <a:rPr lang="fr-FR" sz="2000" dirty="0" err="1"/>
              <a:t>child</a:t>
            </a:r>
            <a:r>
              <a:rPr lang="fr-FR" sz="2000" dirty="0"/>
              <a:t> (@ManyToOne(mappedBy..)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BF40-6939-488C-B5D0-8EB025157654}"/>
              </a:ext>
            </a:extLst>
          </p:cNvPr>
          <p:cNvSpPr txBox="1"/>
          <p:nvPr/>
        </p:nvSpPr>
        <p:spPr>
          <a:xfrm>
            <a:off x="2743200" y="2803843"/>
            <a:ext cx="340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dirty="0" err="1"/>
              <a:t>Decoupling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</a:t>
            </a:r>
            <a:r>
              <a:rPr lang="fr-FR" sz="2000" dirty="0" err="1"/>
              <a:t>evolutivity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8A184-B43F-468E-A971-AD7861CC8EF4}"/>
              </a:ext>
            </a:extLst>
          </p:cNvPr>
          <p:cNvSpPr txBox="1"/>
          <p:nvPr/>
        </p:nvSpPr>
        <p:spPr>
          <a:xfrm>
            <a:off x="2743200" y="5639529"/>
            <a:ext cx="678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5/  Do not use HACKS like @JsonIgnore… (</a:t>
            </a:r>
            <a:r>
              <a:rPr lang="fr-FR" sz="2000" dirty="0" err="1"/>
              <a:t>see</a:t>
            </a:r>
            <a:r>
              <a:rPr lang="fr-FR" sz="2000" dirty="0"/>
              <a:t> 0/, 1/, 2/, 3/, 4/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5158F-4A91-484C-AE0E-3F53D387F873}"/>
              </a:ext>
            </a:extLst>
          </p:cNvPr>
          <p:cNvSpPr txBox="1"/>
          <p:nvPr/>
        </p:nvSpPr>
        <p:spPr>
          <a:xfrm>
            <a:off x="2743200" y="4781746"/>
            <a:ext cx="561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</a:t>
            </a:r>
            <a:r>
              <a:rPr lang="fr-FR" sz="2000" dirty="0" err="1"/>
              <a:t>several</a:t>
            </a:r>
            <a:r>
              <a:rPr lang="fr-FR" sz="2000" dirty="0"/>
              <a:t> DTO classes/APIs for a single </a:t>
            </a:r>
            <a:r>
              <a:rPr lang="fr-FR" sz="2000" dirty="0" err="1"/>
              <a:t>Entity</a:t>
            </a:r>
            <a:r>
              <a:rPr lang="fr-FR" sz="2000" dirty="0"/>
              <a:t>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57A30-2B2F-4E18-91CE-1CAB0197912F}"/>
              </a:ext>
            </a:extLst>
          </p:cNvPr>
          <p:cNvSpPr txBox="1"/>
          <p:nvPr/>
        </p:nvSpPr>
        <p:spPr>
          <a:xfrm>
            <a:off x="2743200" y="1012329"/>
            <a:ext cx="642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0/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except</a:t>
            </a:r>
            <a:r>
              <a:rPr lang="fr-FR" sz="2000" dirty="0"/>
              <a:t> on </a:t>
            </a:r>
            <a:r>
              <a:rPr lang="fr-FR" sz="2000" dirty="0" err="1"/>
              <a:t>simplicitic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(Transaction)</a:t>
            </a:r>
          </a:p>
        </p:txBody>
      </p:sp>
    </p:spTree>
    <p:extLst>
      <p:ext uri="{BB962C8B-B14F-4D97-AF65-F5344CB8AC3E}">
        <p14:creationId xmlns:p14="http://schemas.microsoft.com/office/powerpoint/2010/main" val="1016584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6D9-4A47-4957-BB01-BC9D82B5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Entity</a:t>
            </a:r>
            <a:r>
              <a:rPr lang="fr-FR" dirty="0"/>
              <a:t> class .. Do not export all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48979E7-CE7B-41CF-B3AB-9F2924242939}"/>
              </a:ext>
            </a:extLst>
          </p:cNvPr>
          <p:cNvSpPr/>
          <p:nvPr/>
        </p:nvSpPr>
        <p:spPr>
          <a:xfrm>
            <a:off x="6564795" y="3925956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30CF-B5F4-4EB0-8033-A3046A4C59A0}"/>
              </a:ext>
            </a:extLst>
          </p:cNvPr>
          <p:cNvSpPr txBox="1"/>
          <p:nvPr/>
        </p:nvSpPr>
        <p:spPr>
          <a:xfrm>
            <a:off x="7427218" y="3958762"/>
            <a:ext cx="2106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Critical Security data</a:t>
            </a:r>
          </a:p>
          <a:p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!!</a:t>
            </a:r>
          </a:p>
          <a:p>
            <a:r>
              <a:rPr lang="fr-FR" dirty="0"/>
              <a:t>( </a:t>
            </a:r>
            <a:r>
              <a:rPr lang="fr-FR" dirty="0" err="1"/>
              <a:t>Except</a:t>
            </a:r>
            <a:r>
              <a:rPr lang="fr-FR" dirty="0"/>
              <a:t> for </a:t>
            </a:r>
            <a:r>
              <a:rPr lang="fr-FR" dirty="0" err="1"/>
              <a:t>owner</a:t>
            </a:r>
            <a:r>
              <a:rPr lang="fr-FR" dirty="0"/>
              <a:t> 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4D0F11B-B20C-47B9-A50C-F8A066A80809}"/>
              </a:ext>
            </a:extLst>
          </p:cNvPr>
          <p:cNvSpPr/>
          <p:nvPr/>
        </p:nvSpPr>
        <p:spPr>
          <a:xfrm>
            <a:off x="6458777" y="5350565"/>
            <a:ext cx="3776869" cy="988943"/>
          </a:xfrm>
          <a:prstGeom prst="wedgeEllipseCallout">
            <a:avLst>
              <a:gd name="adj1" fmla="val -66003"/>
              <a:gd name="adj2" fmla="val -55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C3E3F-6C17-4E3D-9850-FCC328AC9021}"/>
              </a:ext>
            </a:extLst>
          </p:cNvPr>
          <p:cNvSpPr txBox="1"/>
          <p:nvPr/>
        </p:nvSpPr>
        <p:spPr>
          <a:xfrm>
            <a:off x="6843597" y="5521870"/>
            <a:ext cx="31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volume data</a:t>
            </a:r>
          </a:p>
          <a:p>
            <a:r>
              <a:rPr lang="fr-FR" dirty="0"/>
              <a:t>export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demanded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7D313-5DC3-4459-9EDD-271AC2FD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53" y="1435996"/>
            <a:ext cx="3375371" cy="4409039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8FCEC6D-58F7-4DF0-977A-598C98CBDC30}"/>
              </a:ext>
            </a:extLst>
          </p:cNvPr>
          <p:cNvSpPr/>
          <p:nvPr/>
        </p:nvSpPr>
        <p:spPr>
          <a:xfrm>
            <a:off x="6498534" y="1975908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F139E-CF02-4567-BED7-767F5F035DAA}"/>
              </a:ext>
            </a:extLst>
          </p:cNvPr>
          <p:cNvSpPr txBox="1"/>
          <p:nvPr/>
        </p:nvSpPr>
        <p:spPr>
          <a:xfrm>
            <a:off x="7427218" y="2126354"/>
            <a:ext cx="157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Personnal</a:t>
            </a:r>
            <a:r>
              <a:rPr lang="fr-FR" dirty="0"/>
              <a:t> data</a:t>
            </a:r>
          </a:p>
          <a:p>
            <a:r>
              <a:rPr lang="fr-FR" dirty="0"/>
              <a:t>Do not </a:t>
            </a:r>
            <a:r>
              <a:rPr lang="fr-FR" dirty="0" err="1"/>
              <a:t>publish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633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E4D-6FDC-4184-A9C2-F0DACBF1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Entity</a:t>
            </a:r>
            <a:r>
              <a:rPr lang="fr-FR" dirty="0"/>
              <a:t> class &lt;-&gt; 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DTO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1730-BB2C-4438-8C61-3876C935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1" y="1854200"/>
            <a:ext cx="3375371" cy="440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F1440-AFA9-4B91-BB4E-0DF7E980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12" y="1511720"/>
            <a:ext cx="2865273" cy="1708248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4A5EEFFF-64EE-4147-BDD2-CE8FADF24FA9}"/>
              </a:ext>
            </a:extLst>
          </p:cNvPr>
          <p:cNvSpPr/>
          <p:nvPr/>
        </p:nvSpPr>
        <p:spPr>
          <a:xfrm rot="14254693">
            <a:off x="4968428" y="2009230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8957-6165-4846-9C82-935094BD8A30}"/>
              </a:ext>
            </a:extLst>
          </p:cNvPr>
          <p:cNvSpPr txBox="1"/>
          <p:nvPr/>
        </p:nvSpPr>
        <p:spPr>
          <a:xfrm>
            <a:off x="4300050" y="1854200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mapping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27B51445-C422-411C-BA62-981FE9C0851A}"/>
              </a:ext>
            </a:extLst>
          </p:cNvPr>
          <p:cNvSpPr/>
          <p:nvPr/>
        </p:nvSpPr>
        <p:spPr>
          <a:xfrm rot="16200000">
            <a:off x="5033447" y="3675466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15FFE-73E6-4004-8EE6-25B5FADD3E6D}"/>
              </a:ext>
            </a:extLst>
          </p:cNvPr>
          <p:cNvSpPr txBox="1"/>
          <p:nvPr/>
        </p:nvSpPr>
        <p:spPr>
          <a:xfrm>
            <a:off x="4536052" y="3726565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Owner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65ED77B-FD4C-4704-A061-6EBB1EC462F0}"/>
              </a:ext>
            </a:extLst>
          </p:cNvPr>
          <p:cNvSpPr/>
          <p:nvPr/>
        </p:nvSpPr>
        <p:spPr>
          <a:xfrm rot="18142342">
            <a:off x="5033447" y="5460883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F18FD-86CC-4079-B63C-3C05D349B2C0}"/>
              </a:ext>
            </a:extLst>
          </p:cNvPr>
          <p:cNvSpPr txBox="1"/>
          <p:nvPr/>
        </p:nvSpPr>
        <p:spPr>
          <a:xfrm>
            <a:off x="4446598" y="5319115"/>
            <a:ext cx="38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(high data volume)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0A11AA-9DE1-4F9B-BA3F-9978C756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63" y="3219968"/>
            <a:ext cx="3717855" cy="1832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68D48-D19B-41F4-98AD-5F069356A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44" y="5643386"/>
            <a:ext cx="3533665" cy="11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7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D632-D0C3-422B-AF0A-4F4AF027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/>
              <a:t>Entity</a:t>
            </a:r>
            <a:r>
              <a:rPr lang="fr-FR" sz="4000" dirty="0"/>
              <a:t> -&gt; Projection </a:t>
            </a:r>
            <a:r>
              <a:rPr lang="fr-FR" sz="4000" dirty="0" err="1"/>
              <a:t>DTOs</a:t>
            </a:r>
            <a:r>
              <a:rPr lang="fr-FR" sz="4000" dirty="0"/>
              <a:t> = « Cutting »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D39D2-7E2F-4267-8735-7AC677F5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" y="2334265"/>
            <a:ext cx="5733636" cy="3276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3F1EE-370C-4954-A06F-FEE1A3E41ABC}"/>
              </a:ext>
            </a:extLst>
          </p:cNvPr>
          <p:cNvSpPr/>
          <p:nvPr/>
        </p:nvSpPr>
        <p:spPr>
          <a:xfrm>
            <a:off x="3520205" y="1942134"/>
            <a:ext cx="162127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50E6B-FF64-4092-9595-16A46308F84F}"/>
              </a:ext>
            </a:extLst>
          </p:cNvPr>
          <p:cNvSpPr txBox="1"/>
          <p:nvPr/>
        </p:nvSpPr>
        <p:spPr>
          <a:xfrm>
            <a:off x="3520205" y="1932108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NodeEntity</a:t>
            </a:r>
            <a:endParaRPr lang="fr-F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570DD-F919-45B3-AEEF-9433D6C184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3032" y="2255296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9AD581-8AA9-4BC8-A091-3F70E61C4955}"/>
              </a:ext>
            </a:extLst>
          </p:cNvPr>
          <p:cNvSpPr txBox="1"/>
          <p:nvPr/>
        </p:nvSpPr>
        <p:spPr>
          <a:xfrm>
            <a:off x="5347252" y="2052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181C3-D507-4607-9DA6-C974B4C5B5BF}"/>
              </a:ext>
            </a:extLst>
          </p:cNvPr>
          <p:cNvCxnSpPr>
            <a:cxnSpLocks/>
          </p:cNvCxnSpPr>
          <p:nvPr/>
        </p:nvCxnSpPr>
        <p:spPr>
          <a:xfrm>
            <a:off x="3006587" y="1977216"/>
            <a:ext cx="511865" cy="135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168F3-919D-442D-8724-8A678C04EE94}"/>
              </a:ext>
            </a:extLst>
          </p:cNvPr>
          <p:cNvCxnSpPr>
            <a:cxnSpLocks/>
          </p:cNvCxnSpPr>
          <p:nvPr/>
        </p:nvCxnSpPr>
        <p:spPr>
          <a:xfrm flipV="1">
            <a:off x="3006586" y="2346352"/>
            <a:ext cx="511866" cy="3156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5F0D6B-90EA-4B00-9F9B-FEA500E6291B}"/>
              </a:ext>
            </a:extLst>
          </p:cNvPr>
          <p:cNvCxnSpPr>
            <a:cxnSpLocks/>
          </p:cNvCxnSpPr>
          <p:nvPr/>
        </p:nvCxnSpPr>
        <p:spPr>
          <a:xfrm flipV="1">
            <a:off x="3011557" y="1987157"/>
            <a:ext cx="1" cy="362018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DFFD90-F06D-4C13-A7D9-63F08E9F5E3D}"/>
              </a:ext>
            </a:extLst>
          </p:cNvPr>
          <p:cNvSpPr txBox="1"/>
          <p:nvPr/>
        </p:nvSpPr>
        <p:spPr>
          <a:xfrm>
            <a:off x="3046462" y="1557482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5517305-0668-4CCF-861C-D1135EFFEA56}"/>
              </a:ext>
            </a:extLst>
          </p:cNvPr>
          <p:cNvSpPr/>
          <p:nvPr/>
        </p:nvSpPr>
        <p:spPr>
          <a:xfrm rot="13621994">
            <a:off x="6599583" y="25990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2507AD12-6CE9-496F-8523-407573A8346F}"/>
              </a:ext>
            </a:extLst>
          </p:cNvPr>
          <p:cNvSpPr/>
          <p:nvPr/>
        </p:nvSpPr>
        <p:spPr>
          <a:xfrm rot="18963765">
            <a:off x="6586192" y="42373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CEE01-E322-4C80-9219-C3EA0C3EAE55}"/>
              </a:ext>
            </a:extLst>
          </p:cNvPr>
          <p:cNvSpPr txBox="1"/>
          <p:nvPr/>
        </p:nvSpPr>
        <p:spPr>
          <a:xfrm>
            <a:off x="7411182" y="2006815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Parent-&gt;</a:t>
            </a:r>
            <a:r>
              <a:rPr lang="fr-FR" dirty="0" err="1"/>
              <a:t>Children</a:t>
            </a:r>
            <a:r>
              <a:rPr lang="fr-FR" dirty="0"/>
              <a:t>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E53FF-1248-4CD6-AA5C-A00539E933EA}"/>
              </a:ext>
            </a:extLst>
          </p:cNvPr>
          <p:cNvSpPr txBox="1"/>
          <p:nvPr/>
        </p:nvSpPr>
        <p:spPr>
          <a:xfrm>
            <a:off x="7467064" y="4509891"/>
            <a:ext cx="351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Child-&gt;Parent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A4320-BFA4-47E8-9F6D-DC1F353897E8}"/>
              </a:ext>
            </a:extLst>
          </p:cNvPr>
          <p:cNvSpPr/>
          <p:nvPr/>
        </p:nvSpPr>
        <p:spPr>
          <a:xfrm>
            <a:off x="7727770" y="2559906"/>
            <a:ext cx="196739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558A23-9801-4218-AC90-90C8C6F96105}"/>
              </a:ext>
            </a:extLst>
          </p:cNvPr>
          <p:cNvSpPr txBox="1"/>
          <p:nvPr/>
        </p:nvSpPr>
        <p:spPr>
          <a:xfrm>
            <a:off x="7727770" y="2549880"/>
            <a:ext cx="196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TreeNodeDTO</a:t>
            </a:r>
            <a:endParaRPr lang="fr-FR" sz="2400" b="1" dirty="0"/>
          </a:p>
        </p:txBody>
      </p:sp>
      <p:cxnSp>
        <p:nvCxnSpPr>
          <p:cNvPr id="50" name="Straight Arrow Connector 9">
            <a:extLst>
              <a:ext uri="{FF2B5EF4-FFF2-40B4-BE49-F238E27FC236}">
                <a16:creationId xmlns:a16="http://schemas.microsoft.com/office/drawing/2014/main" id="{86EFC440-C786-4BED-801F-F20499C219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6717" y="2944483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6646B6-CE08-4426-82C4-7A94588E96AA}"/>
              </a:ext>
            </a:extLst>
          </p:cNvPr>
          <p:cNvSpPr txBox="1"/>
          <p:nvPr/>
        </p:nvSpPr>
        <p:spPr>
          <a:xfrm>
            <a:off x="9955874" y="2637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325A7B-5840-4617-820C-7F07DD0E55A5}"/>
              </a:ext>
            </a:extLst>
          </p:cNvPr>
          <p:cNvSpPr/>
          <p:nvPr/>
        </p:nvSpPr>
        <p:spPr>
          <a:xfrm>
            <a:off x="7727769" y="5102860"/>
            <a:ext cx="2499595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EEDAB8-E62D-4C1D-9A2D-164B650B9BC8}"/>
              </a:ext>
            </a:extLst>
          </p:cNvPr>
          <p:cNvSpPr txBox="1"/>
          <p:nvPr/>
        </p:nvSpPr>
        <p:spPr>
          <a:xfrm>
            <a:off x="7727770" y="5092834"/>
            <a:ext cx="2547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AncestorNodeDTO</a:t>
            </a:r>
            <a:endParaRPr lang="fr-FR" sz="2400" b="1" dirty="0"/>
          </a:p>
        </p:txBody>
      </p:sp>
      <p:cxnSp>
        <p:nvCxnSpPr>
          <p:cNvPr id="54" name="Straight Arrow Connector 9">
            <a:extLst>
              <a:ext uri="{FF2B5EF4-FFF2-40B4-BE49-F238E27FC236}">
                <a16:creationId xmlns:a16="http://schemas.microsoft.com/office/drawing/2014/main" id="{4128A99B-5D23-49EA-94DC-4DF2443A57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8913" y="5472128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976772-0FEF-4771-98DE-5ADBAD810198}"/>
              </a:ext>
            </a:extLst>
          </p:cNvPr>
          <p:cNvSpPr txBox="1"/>
          <p:nvPr/>
        </p:nvSpPr>
        <p:spPr>
          <a:xfrm>
            <a:off x="10474172" y="51390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</p:spTree>
    <p:extLst>
      <p:ext uri="{BB962C8B-B14F-4D97-AF65-F5344CB8AC3E}">
        <p14:creationId xmlns:p14="http://schemas.microsoft.com/office/powerpoint/2010/main" val="2136188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6" y="23825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Part 2 …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in Session</a:t>
            </a:r>
          </a:p>
        </p:txBody>
      </p:sp>
    </p:spTree>
    <p:extLst>
      <p:ext uri="{BB962C8B-B14F-4D97-AF65-F5344CB8AC3E}">
        <p14:creationId xmlns:p14="http://schemas.microsoft.com/office/powerpoint/2010/main" val="2861587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AB5E-EF4E-4220-9377-AE6FB025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65125"/>
            <a:ext cx="11603933" cy="1325563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: </a:t>
            </a:r>
            <a:r>
              <a:rPr lang="fr-FR" dirty="0" err="1"/>
              <a:t>Lifecycle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by Session (Transaction)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6563EC-491C-4B1C-ABA6-AD72FB6C1BBA}"/>
              </a:ext>
            </a:extLst>
          </p:cNvPr>
          <p:cNvCxnSpPr>
            <a:cxnSpLocks/>
          </p:cNvCxnSpPr>
          <p:nvPr/>
        </p:nvCxnSpPr>
        <p:spPr>
          <a:xfrm>
            <a:off x="3369955" y="2637417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60EAC4-587C-44A7-823A-8DD7BDA6DF06}"/>
              </a:ext>
            </a:extLst>
          </p:cNvPr>
          <p:cNvCxnSpPr>
            <a:cxnSpLocks/>
          </p:cNvCxnSpPr>
          <p:nvPr/>
        </p:nvCxnSpPr>
        <p:spPr>
          <a:xfrm>
            <a:off x="3226520" y="2637417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2AF4A-E49C-4257-A668-381031EE76A4}"/>
              </a:ext>
            </a:extLst>
          </p:cNvPr>
          <p:cNvSpPr txBox="1"/>
          <p:nvPr/>
        </p:nvSpPr>
        <p:spPr>
          <a:xfrm>
            <a:off x="2939143" y="2220559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1AB9A5-0189-48D7-8A38-767359E214D7}"/>
              </a:ext>
            </a:extLst>
          </p:cNvPr>
          <p:cNvCxnSpPr>
            <a:cxnSpLocks/>
          </p:cNvCxnSpPr>
          <p:nvPr/>
        </p:nvCxnSpPr>
        <p:spPr>
          <a:xfrm>
            <a:off x="3723972" y="3188265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C35F3-FCA2-4DD1-B4E7-441A2BFB1402}"/>
              </a:ext>
            </a:extLst>
          </p:cNvPr>
          <p:cNvCxnSpPr>
            <a:cxnSpLocks/>
          </p:cNvCxnSpPr>
          <p:nvPr/>
        </p:nvCxnSpPr>
        <p:spPr>
          <a:xfrm flipH="1">
            <a:off x="3711493" y="3193398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99296A-7F24-4B4C-AC40-F41E1659F751}"/>
              </a:ext>
            </a:extLst>
          </p:cNvPr>
          <p:cNvCxnSpPr>
            <a:cxnSpLocks/>
          </p:cNvCxnSpPr>
          <p:nvPr/>
        </p:nvCxnSpPr>
        <p:spPr>
          <a:xfrm flipH="1">
            <a:off x="3711487" y="5893745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D5E3D-57F9-4782-B850-D8FDB6C24D15}"/>
              </a:ext>
            </a:extLst>
          </p:cNvPr>
          <p:cNvSpPr txBox="1"/>
          <p:nvPr/>
        </p:nvSpPr>
        <p:spPr>
          <a:xfrm>
            <a:off x="3653220" y="2870942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7F999-6F87-4695-A378-FD4EDFD9AC50}"/>
              </a:ext>
            </a:extLst>
          </p:cNvPr>
          <p:cNvSpPr txBox="1"/>
          <p:nvPr/>
        </p:nvSpPr>
        <p:spPr>
          <a:xfrm>
            <a:off x="4777903" y="4650802"/>
            <a:ext cx="354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e3List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93684-B91F-47BC-9755-11DF8875A310}"/>
              </a:ext>
            </a:extLst>
          </p:cNvPr>
          <p:cNvSpPr/>
          <p:nvPr/>
        </p:nvSpPr>
        <p:spPr>
          <a:xfrm>
            <a:off x="6336257" y="2627909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71A78-90E5-4CF9-9FB3-0973EA3DA33D}"/>
              </a:ext>
            </a:extLst>
          </p:cNvPr>
          <p:cNvSpPr txBox="1"/>
          <p:nvPr/>
        </p:nvSpPr>
        <p:spPr>
          <a:xfrm>
            <a:off x="4064716" y="3501343"/>
            <a:ext cx="416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e1 = </a:t>
            </a:r>
            <a:r>
              <a:rPr lang="fr-FR" sz="2800" b="1" dirty="0" err="1"/>
              <a:t>em.save</a:t>
            </a:r>
            <a:r>
              <a:rPr lang="fr-FR" sz="2800" b="1" dirty="0"/>
              <a:t>(new </a:t>
            </a:r>
            <a:r>
              <a:rPr lang="fr-FR" sz="2800" b="1" dirty="0" err="1"/>
              <a:t>Entity</a:t>
            </a:r>
            <a:r>
              <a:rPr lang="fr-FR" sz="2800" b="1" dirty="0"/>
              <a:t>())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15745-3A1C-4B41-8BB3-6E662D888551}"/>
              </a:ext>
            </a:extLst>
          </p:cNvPr>
          <p:cNvCxnSpPr>
            <a:cxnSpLocks/>
          </p:cNvCxnSpPr>
          <p:nvPr/>
        </p:nvCxnSpPr>
        <p:spPr>
          <a:xfrm>
            <a:off x="3711488" y="2627791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005E30-B72E-4595-AE71-FF3CF07201DD}"/>
              </a:ext>
            </a:extLst>
          </p:cNvPr>
          <p:cNvCxnSpPr>
            <a:cxnSpLocks/>
          </p:cNvCxnSpPr>
          <p:nvPr/>
        </p:nvCxnSpPr>
        <p:spPr>
          <a:xfrm flipV="1">
            <a:off x="5348669" y="3005919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A5C274-2057-46AC-B9E7-303D56A70FB4}"/>
              </a:ext>
            </a:extLst>
          </p:cNvPr>
          <p:cNvSpPr txBox="1"/>
          <p:nvPr/>
        </p:nvSpPr>
        <p:spPr>
          <a:xfrm>
            <a:off x="6551306" y="1464507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0B34D2F-F967-478D-8294-D6C050D92944}"/>
              </a:ext>
            </a:extLst>
          </p:cNvPr>
          <p:cNvSpPr/>
          <p:nvPr/>
        </p:nvSpPr>
        <p:spPr>
          <a:xfrm rot="12033836">
            <a:off x="6639279" y="2962165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EA61E93-CDCA-4B7F-9C6C-E16429941394}"/>
              </a:ext>
            </a:extLst>
          </p:cNvPr>
          <p:cNvSpPr/>
          <p:nvPr/>
        </p:nvSpPr>
        <p:spPr>
          <a:xfrm rot="5400000">
            <a:off x="8466320" y="2150777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2C9586C-80D4-4248-942C-D3ADF7A1B887}"/>
              </a:ext>
            </a:extLst>
          </p:cNvPr>
          <p:cNvSpPr/>
          <p:nvPr/>
        </p:nvSpPr>
        <p:spPr>
          <a:xfrm>
            <a:off x="9746655" y="2527680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A357C-F8A9-4F7E-B6B5-958AE001C9F3}"/>
              </a:ext>
            </a:extLst>
          </p:cNvPr>
          <p:cNvSpPr txBox="1"/>
          <p:nvPr/>
        </p:nvSpPr>
        <p:spPr>
          <a:xfrm>
            <a:off x="4293368" y="4084368"/>
            <a:ext cx="276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e2 = e1.getField()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C70CB-24E0-45E4-9EC6-D46AA4CD6CBD}"/>
              </a:ext>
            </a:extLst>
          </p:cNvPr>
          <p:cNvSpPr txBox="1"/>
          <p:nvPr/>
        </p:nvSpPr>
        <p:spPr>
          <a:xfrm>
            <a:off x="213679" y="2467570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B1E236-65A4-4A46-A9E6-495B8CBD2C9B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253808" y="4075392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70A23B-4CD1-400E-8ABC-C34F48433DCA}"/>
              </a:ext>
            </a:extLst>
          </p:cNvPr>
          <p:cNvCxnSpPr>
            <a:cxnSpLocks/>
          </p:cNvCxnSpPr>
          <p:nvPr/>
        </p:nvCxnSpPr>
        <p:spPr>
          <a:xfrm>
            <a:off x="4628577" y="4543571"/>
            <a:ext cx="0" cy="135017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2B6F8C-7AA4-4522-B151-782E7FF92347}"/>
              </a:ext>
            </a:extLst>
          </p:cNvPr>
          <p:cNvCxnSpPr>
            <a:cxnSpLocks/>
          </p:cNvCxnSpPr>
          <p:nvPr/>
        </p:nvCxnSpPr>
        <p:spPr>
          <a:xfrm>
            <a:off x="5010865" y="5181676"/>
            <a:ext cx="0" cy="71206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A3DF7E-69BE-4747-B949-16F5A3EF4B56}"/>
              </a:ext>
            </a:extLst>
          </p:cNvPr>
          <p:cNvSpPr txBox="1"/>
          <p:nvPr/>
        </p:nvSpPr>
        <p:spPr>
          <a:xfrm>
            <a:off x="213679" y="5266990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39DDEC-78CF-476B-963A-96A6AE7F8349}"/>
              </a:ext>
            </a:extLst>
          </p:cNvPr>
          <p:cNvSpPr txBox="1"/>
          <p:nvPr/>
        </p:nvSpPr>
        <p:spPr>
          <a:xfrm>
            <a:off x="4132993" y="6180458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874B38-788B-49F5-AA40-53F1E0CDB550}"/>
              </a:ext>
            </a:extLst>
          </p:cNvPr>
          <p:cNvCxnSpPr/>
          <p:nvPr/>
        </p:nvCxnSpPr>
        <p:spPr>
          <a:xfrm>
            <a:off x="1446143" y="3200400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Down 53">
            <a:extLst>
              <a:ext uri="{FF2B5EF4-FFF2-40B4-BE49-F238E27FC236}">
                <a16:creationId xmlns:a16="http://schemas.microsoft.com/office/drawing/2014/main" id="{CB24083C-B1AF-4A18-A27E-0906E2F9C79F}"/>
              </a:ext>
            </a:extLst>
          </p:cNvPr>
          <p:cNvSpPr/>
          <p:nvPr/>
        </p:nvSpPr>
        <p:spPr>
          <a:xfrm rot="1974966" flipV="1">
            <a:off x="9485473" y="4397323"/>
            <a:ext cx="300318" cy="143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86072-47D4-4363-A18F-236D71DEA3D4}"/>
              </a:ext>
            </a:extLst>
          </p:cNvPr>
          <p:cNvSpPr txBox="1"/>
          <p:nvPr/>
        </p:nvSpPr>
        <p:spPr>
          <a:xfrm>
            <a:off x="5613085" y="5460734"/>
            <a:ext cx="339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prepareXA</a:t>
            </a:r>
            <a:r>
              <a:rPr lang="fr-FR" dirty="0"/>
              <a:t> =&gt; flush </a:t>
            </a:r>
            <a:r>
              <a:rPr lang="fr-FR" dirty="0" err="1"/>
              <a:t>Entity</a:t>
            </a:r>
            <a:r>
              <a:rPr lang="fr-FR" dirty="0"/>
              <a:t> changes</a:t>
            </a:r>
          </a:p>
          <a:p>
            <a:r>
              <a:rPr lang="fr-FR" dirty="0"/>
              <a:t>Commit XA =&gt; commit JDBC</a:t>
            </a:r>
          </a:p>
        </p:txBody>
      </p:sp>
      <p:sp>
        <p:nvSpPr>
          <p:cNvPr id="56" name="&quot;Not Allowed&quot; Symbol 55">
            <a:extLst>
              <a:ext uri="{FF2B5EF4-FFF2-40B4-BE49-F238E27FC236}">
                <a16:creationId xmlns:a16="http://schemas.microsoft.com/office/drawing/2014/main" id="{078BAC9B-5FEE-4819-8A20-56C7C4CFDF5B}"/>
              </a:ext>
            </a:extLst>
          </p:cNvPr>
          <p:cNvSpPr/>
          <p:nvPr/>
        </p:nvSpPr>
        <p:spPr>
          <a:xfrm>
            <a:off x="4098971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&quot;Not Allowed&quot; Symbol 57">
            <a:extLst>
              <a:ext uri="{FF2B5EF4-FFF2-40B4-BE49-F238E27FC236}">
                <a16:creationId xmlns:a16="http://schemas.microsoft.com/office/drawing/2014/main" id="{2298F0A2-545B-4327-ACDE-0E5B0C468942}"/>
              </a:ext>
            </a:extLst>
          </p:cNvPr>
          <p:cNvSpPr/>
          <p:nvPr/>
        </p:nvSpPr>
        <p:spPr>
          <a:xfrm>
            <a:off x="4480489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&quot;Not Allowed&quot; Symbol 58">
            <a:extLst>
              <a:ext uri="{FF2B5EF4-FFF2-40B4-BE49-F238E27FC236}">
                <a16:creationId xmlns:a16="http://schemas.microsoft.com/office/drawing/2014/main" id="{A381004F-0A89-4D80-8D74-544C173B916F}"/>
              </a:ext>
            </a:extLst>
          </p:cNvPr>
          <p:cNvSpPr/>
          <p:nvPr/>
        </p:nvSpPr>
        <p:spPr>
          <a:xfrm>
            <a:off x="4856028" y="591372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3BCEE1-2EF9-48DC-ABB2-A29C23E84304}"/>
              </a:ext>
            </a:extLst>
          </p:cNvPr>
          <p:cNvCxnSpPr>
            <a:cxnSpLocks/>
          </p:cNvCxnSpPr>
          <p:nvPr/>
        </p:nvCxnSpPr>
        <p:spPr>
          <a:xfrm flipH="1">
            <a:off x="5162644" y="5532058"/>
            <a:ext cx="466563" cy="246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8AFBD22-C1A9-4381-A7CA-15D4B2EB3D15}"/>
              </a:ext>
            </a:extLst>
          </p:cNvPr>
          <p:cNvCxnSpPr>
            <a:cxnSpLocks/>
          </p:cNvCxnSpPr>
          <p:nvPr/>
        </p:nvCxnSpPr>
        <p:spPr>
          <a:xfrm flipH="1" flipV="1">
            <a:off x="5162644" y="5835649"/>
            <a:ext cx="433988" cy="1553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878662-1765-40A2-B759-C12B5748FC2B}"/>
              </a:ext>
            </a:extLst>
          </p:cNvPr>
          <p:cNvCxnSpPr>
            <a:cxnSpLocks/>
          </p:cNvCxnSpPr>
          <p:nvPr/>
        </p:nvCxnSpPr>
        <p:spPr>
          <a:xfrm flipH="1">
            <a:off x="3711488" y="5741348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4ABFA9-0584-4D94-AF34-CBD8DC98AD1D}"/>
              </a:ext>
            </a:extLst>
          </p:cNvPr>
          <p:cNvCxnSpPr>
            <a:cxnSpLocks/>
          </p:cNvCxnSpPr>
          <p:nvPr/>
        </p:nvCxnSpPr>
        <p:spPr>
          <a:xfrm>
            <a:off x="3028422" y="5741348"/>
            <a:ext cx="579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3A4C04A-B89E-43E4-A6C7-F9177F9487D1}"/>
              </a:ext>
            </a:extLst>
          </p:cNvPr>
          <p:cNvCxnSpPr>
            <a:cxnSpLocks/>
          </p:cNvCxnSpPr>
          <p:nvPr/>
        </p:nvCxnSpPr>
        <p:spPr>
          <a:xfrm flipH="1">
            <a:off x="3711487" y="5990994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56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9BB-9A21-498A-AACD-EEB7B5A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7" y="-1524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Copy </a:t>
            </a:r>
            <a:r>
              <a:rPr lang="fr-FR" dirty="0" err="1"/>
              <a:t>Entity</a:t>
            </a:r>
            <a:r>
              <a:rPr lang="fr-FR" dirty="0"/>
              <a:t> data to Transfer </a:t>
            </a:r>
            <a:r>
              <a:rPr lang="fr-FR" dirty="0" err="1"/>
              <a:t>before</a:t>
            </a:r>
            <a:r>
              <a:rPr lang="fr-FR" dirty="0"/>
              <a:t> Commit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3478A-C9F3-4AA3-AB73-65455C0AAF04}"/>
              </a:ext>
            </a:extLst>
          </p:cNvPr>
          <p:cNvCxnSpPr>
            <a:cxnSpLocks/>
          </p:cNvCxnSpPr>
          <p:nvPr/>
        </p:nvCxnSpPr>
        <p:spPr>
          <a:xfrm>
            <a:off x="3829600" y="2016408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ACAA6-72B9-4903-A5D3-BCA53F704847}"/>
              </a:ext>
            </a:extLst>
          </p:cNvPr>
          <p:cNvCxnSpPr>
            <a:cxnSpLocks/>
          </p:cNvCxnSpPr>
          <p:nvPr/>
        </p:nvCxnSpPr>
        <p:spPr>
          <a:xfrm>
            <a:off x="3686165" y="2016408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5A53FB-92C7-4E84-8D4C-1A4DA3AF49C4}"/>
              </a:ext>
            </a:extLst>
          </p:cNvPr>
          <p:cNvSpPr txBox="1"/>
          <p:nvPr/>
        </p:nvSpPr>
        <p:spPr>
          <a:xfrm>
            <a:off x="3398788" y="1599550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0EC2-2992-4EB6-BD9D-64CD390E151B}"/>
              </a:ext>
            </a:extLst>
          </p:cNvPr>
          <p:cNvSpPr txBox="1"/>
          <p:nvPr/>
        </p:nvSpPr>
        <p:spPr>
          <a:xfrm>
            <a:off x="4110271" y="2238775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00313B-D12A-483A-B9F4-3F52B98235A4}"/>
              </a:ext>
            </a:extLst>
          </p:cNvPr>
          <p:cNvSpPr/>
          <p:nvPr/>
        </p:nvSpPr>
        <p:spPr>
          <a:xfrm>
            <a:off x="6795902" y="2006900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83891-74EC-4C55-B26C-EC2DC123E16E}"/>
              </a:ext>
            </a:extLst>
          </p:cNvPr>
          <p:cNvCxnSpPr>
            <a:cxnSpLocks/>
          </p:cNvCxnSpPr>
          <p:nvPr/>
        </p:nvCxnSpPr>
        <p:spPr>
          <a:xfrm>
            <a:off x="4171133" y="2006782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659BF0-877A-46FE-A506-8D6E9B195976}"/>
              </a:ext>
            </a:extLst>
          </p:cNvPr>
          <p:cNvCxnSpPr>
            <a:cxnSpLocks/>
          </p:cNvCxnSpPr>
          <p:nvPr/>
        </p:nvCxnSpPr>
        <p:spPr>
          <a:xfrm flipV="1">
            <a:off x="5808314" y="2384910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3F877E-76FE-45AD-AAB1-6BFF0E26E481}"/>
              </a:ext>
            </a:extLst>
          </p:cNvPr>
          <p:cNvSpPr txBox="1"/>
          <p:nvPr/>
        </p:nvSpPr>
        <p:spPr>
          <a:xfrm>
            <a:off x="7264478" y="160235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Session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A8F9A98-33C5-4F60-9A28-AEF3CAC4CF69}"/>
              </a:ext>
            </a:extLst>
          </p:cNvPr>
          <p:cNvSpPr/>
          <p:nvPr/>
        </p:nvSpPr>
        <p:spPr>
          <a:xfrm rot="1990769">
            <a:off x="7098924" y="2341156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331094C-4CE8-4E37-BEEC-CA30053138CD}"/>
              </a:ext>
            </a:extLst>
          </p:cNvPr>
          <p:cNvSpPr/>
          <p:nvPr/>
        </p:nvSpPr>
        <p:spPr>
          <a:xfrm rot="5400000">
            <a:off x="8925965" y="1529768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FAA4187D-D428-4BD0-B14B-0A0FEE5F78DD}"/>
              </a:ext>
            </a:extLst>
          </p:cNvPr>
          <p:cNvSpPr/>
          <p:nvPr/>
        </p:nvSpPr>
        <p:spPr>
          <a:xfrm>
            <a:off x="10206300" y="1906671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4B16C-1476-43C9-8A3C-BB8CD321AA3D}"/>
              </a:ext>
            </a:extLst>
          </p:cNvPr>
          <p:cNvSpPr txBox="1"/>
          <p:nvPr/>
        </p:nvSpPr>
        <p:spPr>
          <a:xfrm>
            <a:off x="4558616" y="2932261"/>
            <a:ext cx="285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CB3FB-A7C9-47CB-BAD3-0A68BC841484}"/>
              </a:ext>
            </a:extLst>
          </p:cNvPr>
          <p:cNvSpPr txBox="1"/>
          <p:nvPr/>
        </p:nvSpPr>
        <p:spPr>
          <a:xfrm>
            <a:off x="673324" y="1846561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476C7-8020-40B1-9946-17D34BD3F7BD}"/>
              </a:ext>
            </a:extLst>
          </p:cNvPr>
          <p:cNvSpPr txBox="1"/>
          <p:nvPr/>
        </p:nvSpPr>
        <p:spPr>
          <a:xfrm>
            <a:off x="673323" y="4865083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5BB89-2B78-4556-86C8-C084D716072F}"/>
              </a:ext>
            </a:extLst>
          </p:cNvPr>
          <p:cNvSpPr txBox="1"/>
          <p:nvPr/>
        </p:nvSpPr>
        <p:spPr>
          <a:xfrm>
            <a:off x="6103598" y="5280581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7B18-42B5-45A5-B580-0C77CEAB7AAD}"/>
              </a:ext>
            </a:extLst>
          </p:cNvPr>
          <p:cNvCxnSpPr/>
          <p:nvPr/>
        </p:nvCxnSpPr>
        <p:spPr>
          <a:xfrm>
            <a:off x="1905788" y="2579391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70DDBB-9C7A-432F-9D26-0B7B34116FB1}"/>
              </a:ext>
            </a:extLst>
          </p:cNvPr>
          <p:cNvSpPr txBox="1"/>
          <p:nvPr/>
        </p:nvSpPr>
        <p:spPr>
          <a:xfrm>
            <a:off x="5690787" y="3446051"/>
            <a:ext cx="44338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Dto</a:t>
            </a:r>
            <a:r>
              <a:rPr lang="fr-FR" sz="2800" b="1" dirty="0"/>
              <a:t> </a:t>
            </a:r>
            <a:r>
              <a:rPr lang="fr-FR" sz="2800" b="1" dirty="0" err="1"/>
              <a:t>res</a:t>
            </a:r>
            <a:r>
              <a:rPr lang="fr-FR" sz="2800" b="1" dirty="0"/>
              <a:t> = new DTO()</a:t>
            </a:r>
          </a:p>
          <a:p>
            <a:r>
              <a:rPr lang="fr-FR" sz="2800" b="1" dirty="0"/>
              <a:t>// copy </a:t>
            </a:r>
            <a:r>
              <a:rPr lang="fr-FR" sz="2800" b="1" dirty="0" err="1"/>
              <a:t>dto</a:t>
            </a:r>
            <a:r>
              <a:rPr lang="fr-FR" sz="2800" b="1" dirty="0"/>
              <a:t>           </a:t>
            </a:r>
            <a:r>
              <a:rPr lang="fr-FR" sz="2800" b="1" dirty="0" err="1"/>
              <a:t>entity</a:t>
            </a:r>
            <a:endParaRPr lang="fr-FR" sz="2800" b="1" dirty="0"/>
          </a:p>
          <a:p>
            <a:r>
              <a:rPr lang="fr-FR" sz="2800" b="1" dirty="0"/>
              <a:t>res.setField1( e.getField1() );</a:t>
            </a:r>
          </a:p>
          <a:p>
            <a:r>
              <a:rPr lang="fr-FR" sz="2800" b="1" dirty="0"/>
              <a:t>return </a:t>
            </a:r>
            <a:r>
              <a:rPr lang="fr-FR" sz="2800" b="1" dirty="0" err="1"/>
              <a:t>res</a:t>
            </a:r>
            <a:r>
              <a:rPr lang="fr-FR" sz="2800" b="1" dirty="0"/>
              <a:t>;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CD2BA0-226F-4EDF-A4C4-BFC457E92697}"/>
              </a:ext>
            </a:extLst>
          </p:cNvPr>
          <p:cNvCxnSpPr>
            <a:cxnSpLocks/>
          </p:cNvCxnSpPr>
          <p:nvPr/>
        </p:nvCxnSpPr>
        <p:spPr>
          <a:xfrm>
            <a:off x="4183617" y="2567256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B9BDB-2CE1-4D5A-B602-D65B28D85156}"/>
              </a:ext>
            </a:extLst>
          </p:cNvPr>
          <p:cNvCxnSpPr>
            <a:cxnSpLocks/>
          </p:cNvCxnSpPr>
          <p:nvPr/>
        </p:nvCxnSpPr>
        <p:spPr>
          <a:xfrm flipH="1">
            <a:off x="4183617" y="2593437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A5EFD6-9754-4D9D-BCAF-DDA39C5669E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713453" y="3454383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E02E7BD6-CA55-4EC4-9D3A-3517A038614C}"/>
              </a:ext>
            </a:extLst>
          </p:cNvPr>
          <p:cNvSpPr/>
          <p:nvPr/>
        </p:nvSpPr>
        <p:spPr>
          <a:xfrm>
            <a:off x="4558616" y="5292313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E9CF12-AAD7-4DF7-AC3F-181B146AA304}"/>
              </a:ext>
            </a:extLst>
          </p:cNvPr>
          <p:cNvCxnSpPr>
            <a:cxnSpLocks/>
          </p:cNvCxnSpPr>
          <p:nvPr/>
        </p:nvCxnSpPr>
        <p:spPr>
          <a:xfrm flipH="1">
            <a:off x="4166242" y="5365095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A29834-8299-48B4-B852-01D8711A5566}"/>
              </a:ext>
            </a:extLst>
          </p:cNvPr>
          <p:cNvCxnSpPr>
            <a:cxnSpLocks/>
          </p:cNvCxnSpPr>
          <p:nvPr/>
        </p:nvCxnSpPr>
        <p:spPr>
          <a:xfrm flipH="1" flipV="1">
            <a:off x="4482566" y="5262145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67EB7C-EFBF-4EBA-8358-C5A61B0BA04F}"/>
              </a:ext>
            </a:extLst>
          </p:cNvPr>
          <p:cNvSpPr txBox="1"/>
          <p:nvPr/>
        </p:nvSpPr>
        <p:spPr>
          <a:xfrm>
            <a:off x="6103598" y="5732465"/>
            <a:ext cx="5629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have no </a:t>
            </a:r>
            <a:r>
              <a:rPr lang="fr-FR" sz="2400" dirty="0" err="1"/>
              <a:t>lifecycle</a:t>
            </a:r>
            <a:r>
              <a:rPr lang="fr-FR" sz="2400" dirty="0"/>
              <a:t> ends (</a:t>
            </a:r>
            <a:r>
              <a:rPr lang="fr-FR" sz="2400" dirty="0" err="1"/>
              <a:t>only</a:t>
            </a:r>
            <a:r>
              <a:rPr lang="fr-FR" sz="2400" dirty="0"/>
              <a:t> GC to free)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EC760F-1AB9-49CD-A112-54E66F3DDFEA}"/>
              </a:ext>
            </a:extLst>
          </p:cNvPr>
          <p:cNvCxnSpPr>
            <a:cxnSpLocks/>
          </p:cNvCxnSpPr>
          <p:nvPr/>
        </p:nvCxnSpPr>
        <p:spPr>
          <a:xfrm>
            <a:off x="5496643" y="4076207"/>
            <a:ext cx="0" cy="201653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C9216952-65C6-4F25-A481-BF32C9688CF0}"/>
              </a:ext>
            </a:extLst>
          </p:cNvPr>
          <p:cNvSpPr/>
          <p:nvPr/>
        </p:nvSpPr>
        <p:spPr>
          <a:xfrm>
            <a:off x="5352323" y="4953886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6A101871-0E79-4026-AE40-5EE473D36CA2}"/>
              </a:ext>
            </a:extLst>
          </p:cNvPr>
          <p:cNvSpPr/>
          <p:nvPr/>
        </p:nvSpPr>
        <p:spPr>
          <a:xfrm rot="5400000">
            <a:off x="7741678" y="3840313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90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4CDC-FD59-4518-ADA1-CCC3F9D9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98" y="-389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gRPC</a:t>
            </a:r>
            <a:r>
              <a:rPr lang="fr-FR" dirty="0"/>
              <a:t> (over Https..)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61D03-EF45-4972-93E9-0150D20D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06" y="1196604"/>
            <a:ext cx="9631469" cy="55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5D6C-07A8-4904-92A1-98140FB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Rules :  a/ use </a:t>
            </a:r>
            <a:r>
              <a:rPr lang="fr-FR" dirty="0" err="1"/>
              <a:t>DTOs</a:t>
            </a:r>
            <a:r>
              <a:rPr lang="fr-FR" dirty="0"/>
              <a:t> != </a:t>
            </a:r>
            <a:r>
              <a:rPr lang="fr-FR" dirty="0" err="1"/>
              <a:t>Entities</a:t>
            </a:r>
            <a:br>
              <a:rPr lang="fr-FR" dirty="0"/>
            </a:br>
            <a:r>
              <a:rPr lang="fr-FR" dirty="0"/>
              <a:t>  b/ use </a:t>
            </a:r>
            <a:r>
              <a:rPr lang="fr-FR" dirty="0" err="1"/>
              <a:t>RestController</a:t>
            </a:r>
            <a:r>
              <a:rPr lang="fr-FR" dirty="0"/>
              <a:t> != (</a:t>
            </a:r>
            <a:r>
              <a:rPr lang="fr-FR" dirty="0" err="1"/>
              <a:t>Transactional</a:t>
            </a:r>
            <a:r>
              <a:rPr lang="fr-FR" dirty="0"/>
              <a:t>)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55626-136A-4C72-A2F9-62D8C6F762B7}"/>
              </a:ext>
            </a:extLst>
          </p:cNvPr>
          <p:cNvCxnSpPr>
            <a:cxnSpLocks/>
          </p:cNvCxnSpPr>
          <p:nvPr/>
        </p:nvCxnSpPr>
        <p:spPr>
          <a:xfrm>
            <a:off x="3233252" y="1992326"/>
            <a:ext cx="0" cy="4215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57AC5-DF34-4890-9768-BACC500FF41D}"/>
              </a:ext>
            </a:extLst>
          </p:cNvPr>
          <p:cNvCxnSpPr>
            <a:cxnSpLocks/>
          </p:cNvCxnSpPr>
          <p:nvPr/>
        </p:nvCxnSpPr>
        <p:spPr>
          <a:xfrm>
            <a:off x="3089817" y="1992326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D51B2B-6129-4054-9DD0-EAC59FF0FCED}"/>
              </a:ext>
            </a:extLst>
          </p:cNvPr>
          <p:cNvSpPr txBox="1"/>
          <p:nvPr/>
        </p:nvSpPr>
        <p:spPr>
          <a:xfrm>
            <a:off x="2802440" y="1575468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C2FF1-7033-4791-9963-BD54EAB77B30}"/>
              </a:ext>
            </a:extLst>
          </p:cNvPr>
          <p:cNvCxnSpPr>
            <a:cxnSpLocks/>
          </p:cNvCxnSpPr>
          <p:nvPr/>
        </p:nvCxnSpPr>
        <p:spPr>
          <a:xfrm>
            <a:off x="6211200" y="3376018"/>
            <a:ext cx="0" cy="1343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57E68-FF50-49B8-9848-943531D2F12A}"/>
              </a:ext>
            </a:extLst>
          </p:cNvPr>
          <p:cNvCxnSpPr>
            <a:cxnSpLocks/>
          </p:cNvCxnSpPr>
          <p:nvPr/>
        </p:nvCxnSpPr>
        <p:spPr>
          <a:xfrm flipH="1">
            <a:off x="6191720" y="3391459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707C6E-E549-46CC-9B3C-B9EB73595AD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41036" y="3801717"/>
            <a:ext cx="0" cy="8445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594138DB-6E2B-436B-813F-ED7969113698}"/>
              </a:ext>
            </a:extLst>
          </p:cNvPr>
          <p:cNvSpPr/>
          <p:nvPr/>
        </p:nvSpPr>
        <p:spPr>
          <a:xfrm>
            <a:off x="6586199" y="464626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7CA04-F6BB-4994-8766-67D44DCD84B5}"/>
              </a:ext>
            </a:extLst>
          </p:cNvPr>
          <p:cNvCxnSpPr>
            <a:cxnSpLocks/>
          </p:cNvCxnSpPr>
          <p:nvPr/>
        </p:nvCxnSpPr>
        <p:spPr>
          <a:xfrm flipH="1">
            <a:off x="6193825" y="4719051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638D8-E5FF-49F7-9069-2A8ABB6F75D9}"/>
              </a:ext>
            </a:extLst>
          </p:cNvPr>
          <p:cNvCxnSpPr>
            <a:cxnSpLocks/>
          </p:cNvCxnSpPr>
          <p:nvPr/>
        </p:nvCxnSpPr>
        <p:spPr>
          <a:xfrm flipH="1" flipV="1">
            <a:off x="6510149" y="4616101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2981C8-9938-448D-92B4-9EFA47A3C8F9}"/>
              </a:ext>
            </a:extLst>
          </p:cNvPr>
          <p:cNvCxnSpPr>
            <a:cxnSpLocks/>
          </p:cNvCxnSpPr>
          <p:nvPr/>
        </p:nvCxnSpPr>
        <p:spPr>
          <a:xfrm flipH="1">
            <a:off x="7524226" y="4165485"/>
            <a:ext cx="10821" cy="12812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FC3A57D-8011-43E8-9A7F-8B3E8D236075}"/>
              </a:ext>
            </a:extLst>
          </p:cNvPr>
          <p:cNvSpPr/>
          <p:nvPr/>
        </p:nvSpPr>
        <p:spPr>
          <a:xfrm>
            <a:off x="7379906" y="4307842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C04D0-FEAA-40EE-A251-13E15D4FB810}"/>
              </a:ext>
            </a:extLst>
          </p:cNvPr>
          <p:cNvSpPr txBox="1"/>
          <p:nvPr/>
        </p:nvSpPr>
        <p:spPr>
          <a:xfrm>
            <a:off x="6153444" y="2991349"/>
            <a:ext cx="29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@Transactional  @Service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4AA7A-FFDA-4090-A631-58660C7CFCEA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2959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5383A2-94DB-407B-9DD1-5304A63519EC}"/>
              </a:ext>
            </a:extLst>
          </p:cNvPr>
          <p:cNvSpPr txBox="1"/>
          <p:nvPr/>
        </p:nvSpPr>
        <p:spPr>
          <a:xfrm>
            <a:off x="3976160" y="1876816"/>
            <a:ext cx="404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@RestController @RequestMapping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24667B-D3FB-4973-8057-6521C8019A0F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564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47F8AA-D791-4C0E-B028-344DD84091DD}"/>
              </a:ext>
            </a:extLst>
          </p:cNvPr>
          <p:cNvSpPr txBox="1"/>
          <p:nvPr/>
        </p:nvSpPr>
        <p:spPr>
          <a:xfrm>
            <a:off x="4633919" y="225720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CA174-D55C-445F-9BB4-62FA8D92284E}"/>
              </a:ext>
            </a:extLst>
          </p:cNvPr>
          <p:cNvSpPr txBox="1"/>
          <p:nvPr/>
        </p:nvSpPr>
        <p:spPr>
          <a:xfrm>
            <a:off x="6202203" y="3326420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321CC6-4963-4CDC-BD63-232D03219701}"/>
              </a:ext>
            </a:extLst>
          </p:cNvPr>
          <p:cNvSpPr txBox="1"/>
          <p:nvPr/>
        </p:nvSpPr>
        <p:spPr>
          <a:xfrm>
            <a:off x="6221424" y="4342915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AC947-6D97-4208-B8EA-D26CEA504FA7}"/>
              </a:ext>
            </a:extLst>
          </p:cNvPr>
          <p:cNvSpPr txBox="1"/>
          <p:nvPr/>
        </p:nvSpPr>
        <p:spPr>
          <a:xfrm>
            <a:off x="4679277" y="558008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B0B71E-5EF8-40A8-B66D-C2F7CC40550D}"/>
              </a:ext>
            </a:extLst>
          </p:cNvPr>
          <p:cNvCxnSpPr>
            <a:cxnSpLocks/>
          </p:cNvCxnSpPr>
          <p:nvPr/>
        </p:nvCxnSpPr>
        <p:spPr>
          <a:xfrm flipV="1">
            <a:off x="4785675" y="3376018"/>
            <a:ext cx="1276917" cy="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5FD597-934F-4FD2-9030-B9421172F679}"/>
              </a:ext>
            </a:extLst>
          </p:cNvPr>
          <p:cNvCxnSpPr>
            <a:cxnSpLocks/>
          </p:cNvCxnSpPr>
          <p:nvPr/>
        </p:nvCxnSpPr>
        <p:spPr>
          <a:xfrm flipH="1">
            <a:off x="4843557" y="4719051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62E3A8-5F00-4092-9644-ED669C5B72E3}"/>
              </a:ext>
            </a:extLst>
          </p:cNvPr>
          <p:cNvCxnSpPr>
            <a:cxnSpLocks/>
          </p:cNvCxnSpPr>
          <p:nvPr/>
        </p:nvCxnSpPr>
        <p:spPr>
          <a:xfrm flipV="1">
            <a:off x="3358757" y="2356175"/>
            <a:ext cx="1234806" cy="54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E1F8FD-89E5-4811-B45C-8BB4322AA368}"/>
              </a:ext>
            </a:extLst>
          </p:cNvPr>
          <p:cNvSpPr txBox="1"/>
          <p:nvPr/>
        </p:nvSpPr>
        <p:spPr>
          <a:xfrm>
            <a:off x="6463440" y="3511550"/>
            <a:ext cx="8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entities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0959DC-9E86-42CA-9F1D-E2FBAEA41F5B}"/>
              </a:ext>
            </a:extLst>
          </p:cNvPr>
          <p:cNvSpPr txBox="1"/>
          <p:nvPr/>
        </p:nvSpPr>
        <p:spPr>
          <a:xfrm>
            <a:off x="7581430" y="4956959"/>
            <a:ext cx="5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8BC6DF-AD47-45C3-9E8C-93662DD7C3C1}"/>
              </a:ext>
            </a:extLst>
          </p:cNvPr>
          <p:cNvSpPr txBox="1"/>
          <p:nvPr/>
        </p:nvSpPr>
        <p:spPr>
          <a:xfrm>
            <a:off x="4843557" y="2511247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input checks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CB1B6-DC1B-4588-A945-30A39DD31042}"/>
              </a:ext>
            </a:extLst>
          </p:cNvPr>
          <p:cNvSpPr txBox="1"/>
          <p:nvPr/>
        </p:nvSpPr>
        <p:spPr>
          <a:xfrm>
            <a:off x="4843557" y="526960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output </a:t>
            </a:r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D3C4B1-4DC9-409B-949A-807F27779509}"/>
              </a:ext>
            </a:extLst>
          </p:cNvPr>
          <p:cNvCxnSpPr>
            <a:cxnSpLocks/>
          </p:cNvCxnSpPr>
          <p:nvPr/>
        </p:nvCxnSpPr>
        <p:spPr>
          <a:xfrm flipH="1">
            <a:off x="3358757" y="5924999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AAE368-57C3-4427-8C03-D94060EAAA5F}"/>
              </a:ext>
            </a:extLst>
          </p:cNvPr>
          <p:cNvSpPr txBox="1"/>
          <p:nvPr/>
        </p:nvSpPr>
        <p:spPr>
          <a:xfrm>
            <a:off x="7612187" y="3419237"/>
            <a:ext cx="37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JPA </a:t>
            </a:r>
            <a:r>
              <a:rPr lang="fr-FR" dirty="0" err="1"/>
              <a:t>queries</a:t>
            </a:r>
            <a:r>
              <a:rPr lang="fr-FR" dirty="0"/>
              <a:t> (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) /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dto</a:t>
            </a:r>
            <a:endParaRPr lang="fr-FR" dirty="0"/>
          </a:p>
          <a:p>
            <a:r>
              <a:rPr lang="fr-FR" dirty="0" err="1"/>
              <a:t>Functional</a:t>
            </a:r>
            <a:r>
              <a:rPr lang="fr-FR" dirty="0"/>
              <a:t>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A4AD11-B978-490C-9445-20805A4122FA}"/>
              </a:ext>
            </a:extLst>
          </p:cNvPr>
          <p:cNvSpPr txBox="1"/>
          <p:nvPr/>
        </p:nvSpPr>
        <p:spPr>
          <a:xfrm>
            <a:off x="7667153" y="4165485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to </a:t>
            </a:r>
            <a:r>
              <a:rPr lang="fr-FR" dirty="0" err="1"/>
              <a:t>dto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112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5F37-352C-4223-8C9D-EE20CE5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works</a:t>
            </a:r>
            <a:r>
              <a:rPr lang="fr-FR" dirty="0"/>
              <a:t>?? (in « normal » cases)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DB465591-F006-4E06-A7DF-996D2ACE214F}"/>
              </a:ext>
            </a:extLst>
          </p:cNvPr>
          <p:cNvSpPr/>
          <p:nvPr/>
        </p:nvSpPr>
        <p:spPr>
          <a:xfrm>
            <a:off x="602145" y="4268073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E17E-89EB-487F-A4CB-2DFC776D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019758"/>
            <a:ext cx="11920870" cy="6210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4D8CBA-D6DB-470A-8414-36829663BBB1}"/>
              </a:ext>
            </a:extLst>
          </p:cNvPr>
          <p:cNvSpPr/>
          <p:nvPr/>
        </p:nvSpPr>
        <p:spPr>
          <a:xfrm>
            <a:off x="30645" y="2160589"/>
            <a:ext cx="1143000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CC1D-81FB-41B4-8399-5AC939E0BC9B}"/>
              </a:ext>
            </a:extLst>
          </p:cNvPr>
          <p:cNvSpPr txBox="1"/>
          <p:nvPr/>
        </p:nvSpPr>
        <p:spPr>
          <a:xfrm>
            <a:off x="1584251" y="4324262"/>
            <a:ext cx="9404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Bad default value in </a:t>
            </a:r>
            <a:r>
              <a:rPr lang="fr-FR" sz="2800" dirty="0" err="1"/>
              <a:t>springboot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</a:t>
            </a:r>
            <a:r>
              <a:rPr lang="fr-FR" sz="2800" dirty="0" err="1"/>
              <a:t>please</a:t>
            </a:r>
            <a:r>
              <a:rPr lang="fr-FR" sz="2800" dirty="0"/>
              <a:t> </a:t>
            </a:r>
            <a:r>
              <a:rPr lang="fr-FR" sz="2800" dirty="0" err="1"/>
              <a:t>newbies</a:t>
            </a:r>
            <a:r>
              <a:rPr lang="fr-FR" sz="2800" dirty="0"/>
              <a:t> </a:t>
            </a:r>
            <a:r>
              <a:rPr lang="fr-FR" sz="2800" dirty="0" err="1"/>
              <a:t>trying</a:t>
            </a:r>
            <a:r>
              <a:rPr lang="fr-FR" sz="2800" dirty="0"/>
              <a:t> JPA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left</a:t>
            </a:r>
            <a:r>
              <a:rPr lang="fr-FR" sz="2800" dirty="0"/>
              <a:t> hands</a:t>
            </a:r>
          </a:p>
          <a:p>
            <a:r>
              <a:rPr lang="fr-FR" sz="2800" dirty="0" err="1"/>
              <a:t>Springboot</a:t>
            </a:r>
            <a:r>
              <a:rPr lang="fr-FR" sz="2800" dirty="0"/>
              <a:t> </a:t>
            </a:r>
            <a:r>
              <a:rPr lang="fr-FR" sz="2800" dirty="0" err="1"/>
              <a:t>explicitly</a:t>
            </a:r>
            <a:r>
              <a:rPr lang="fr-FR" sz="2800" dirty="0"/>
              <a:t> WARN to change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</a:p>
          <a:p>
            <a:r>
              <a:rPr lang="fr-FR" sz="2800" dirty="0"/>
              <a:t>Do not </a:t>
            </a:r>
            <a:r>
              <a:rPr lang="fr-FR" sz="2800" dirty="0" err="1"/>
              <a:t>simply</a:t>
            </a:r>
            <a:r>
              <a:rPr lang="fr-FR" sz="2800" dirty="0"/>
              <a:t> </a:t>
            </a:r>
            <a:r>
              <a:rPr lang="fr-FR" sz="2800" dirty="0" err="1"/>
              <a:t>remove</a:t>
            </a:r>
            <a:r>
              <a:rPr lang="fr-FR" sz="2800" dirty="0"/>
              <a:t> the </a:t>
            </a:r>
            <a:r>
              <a:rPr lang="fr-FR" sz="2800" dirty="0" err="1"/>
              <a:t>warn</a:t>
            </a:r>
            <a:r>
              <a:rPr lang="fr-FR" sz="2800" dirty="0"/>
              <a:t> !!!   Code </a:t>
            </a:r>
            <a:r>
              <a:rPr lang="fr-FR" sz="2800" dirty="0" err="1"/>
              <a:t>is</a:t>
            </a:r>
            <a:r>
              <a:rPr lang="fr-FR" sz="2800" dirty="0"/>
              <a:t> buggy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EA661-D954-45A4-BB28-849F0DFEC26E}"/>
              </a:ext>
            </a:extLst>
          </p:cNvPr>
          <p:cNvSpPr/>
          <p:nvPr/>
        </p:nvSpPr>
        <p:spPr>
          <a:xfrm>
            <a:off x="6095999" y="2160589"/>
            <a:ext cx="4478079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AF41AA-51B0-4C5C-8D53-88EBAA3C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" y="2974961"/>
            <a:ext cx="12053257" cy="3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34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719C-0C9C-4A5F-BC9D-99175AE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Controller Method Pattern</a:t>
            </a:r>
            <a:br>
              <a:rPr lang="fr-FR" dirty="0"/>
            </a:br>
            <a:r>
              <a:rPr lang="fr-FR" dirty="0"/>
              <a:t>{ </a:t>
            </a:r>
            <a:r>
              <a:rPr lang="fr-FR" dirty="0" err="1"/>
              <a:t>unmarshal</a:t>
            </a:r>
            <a:r>
              <a:rPr lang="fr-FR" dirty="0"/>
              <a:t> / </a:t>
            </a:r>
            <a:r>
              <a:rPr lang="fr-FR" dirty="0" err="1"/>
              <a:t>delegate</a:t>
            </a:r>
            <a:r>
              <a:rPr lang="fr-FR" dirty="0"/>
              <a:t> / </a:t>
            </a:r>
            <a:r>
              <a:rPr lang="fr-FR" dirty="0" err="1"/>
              <a:t>marshall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E8CF1-BEF6-4473-B393-EDCD39E0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71"/>
            <a:ext cx="12192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6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37C210-56B2-4013-9AD7-A0BF868951B3}"/>
              </a:ext>
            </a:extLst>
          </p:cNvPr>
          <p:cNvSpPr txBox="1">
            <a:spLocks/>
          </p:cNvSpPr>
          <p:nvPr/>
        </p:nvSpPr>
        <p:spPr>
          <a:xfrm>
            <a:off x="838200" y="-5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« solid » principles</a:t>
            </a:r>
            <a:endParaRPr lang="fr-FR" dirty="0"/>
          </a:p>
        </p:txBody>
      </p:sp>
      <p:pic>
        <p:nvPicPr>
          <p:cNvPr id="5" name="Picture 2" descr="Solid Principles Image">
            <a:extLst>
              <a:ext uri="{FF2B5EF4-FFF2-40B4-BE49-F238E27FC236}">
                <a16:creationId xmlns:a16="http://schemas.microsoft.com/office/drawing/2014/main" id="{722D4078-22F9-4786-8479-C82E3B2F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7" y="1295399"/>
            <a:ext cx="7865165" cy="52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4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6698-ADFC-4079-92D2-752E8B4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SOLID  </a:t>
            </a:r>
            <a:r>
              <a:rPr lang="fr-FR" dirty="0" err="1"/>
              <a:t>RestController</a:t>
            </a:r>
            <a:r>
              <a:rPr lang="fr-FR" dirty="0"/>
              <a:t>   ….  S = Single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FEA9-0113-409E-B3E3-3119D0583D20}"/>
              </a:ext>
            </a:extLst>
          </p:cNvPr>
          <p:cNvSpPr txBox="1"/>
          <p:nvPr/>
        </p:nvSpPr>
        <p:spPr>
          <a:xfrm>
            <a:off x="675861" y="2405271"/>
            <a:ext cx="1105668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RestController</a:t>
            </a:r>
            <a:r>
              <a:rPr lang="fr-FR" sz="2800" dirty="0"/>
              <a:t>  </a:t>
            </a:r>
            <a:r>
              <a:rPr lang="fr-FR" sz="2800" dirty="0" err="1"/>
              <a:t>does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r>
              <a:rPr lang="fr-FR" sz="2800" dirty="0"/>
              <a:t> 1 </a:t>
            </a:r>
            <a:r>
              <a:rPr lang="fr-FR" sz="2800" dirty="0" err="1"/>
              <a:t>thing</a:t>
            </a:r>
            <a:r>
              <a:rPr lang="fr-FR" sz="2800" dirty="0"/>
              <a:t> : </a:t>
            </a:r>
          </a:p>
          <a:p>
            <a:endParaRPr lang="fr-FR" sz="2800" dirty="0"/>
          </a:p>
          <a:p>
            <a:r>
              <a:rPr lang="fr-FR" sz="4000" b="1" dirty="0" err="1"/>
              <a:t>controls</a:t>
            </a:r>
            <a:r>
              <a:rPr lang="fr-FR" sz="4000" b="1" dirty="0"/>
              <a:t> (</a:t>
            </a:r>
            <a:r>
              <a:rPr lang="fr-FR" sz="4000" b="1" dirty="0" err="1"/>
              <a:t>maps</a:t>
            </a:r>
            <a:r>
              <a:rPr lang="fr-FR" sz="4000" b="1" dirty="0"/>
              <a:t>) http </a:t>
            </a:r>
            <a:r>
              <a:rPr lang="fr-FR" sz="4000" b="1" dirty="0" err="1"/>
              <a:t>Rest</a:t>
            </a:r>
            <a:r>
              <a:rPr lang="fr-FR" sz="4000" b="1" dirty="0"/>
              <a:t> </a:t>
            </a:r>
            <a:r>
              <a:rPr lang="fr-FR" sz="4000" b="1" dirty="0" err="1"/>
              <a:t>requests</a:t>
            </a:r>
            <a:r>
              <a:rPr lang="fr-FR" sz="4000" b="1" dirty="0"/>
              <a:t> to Java </a:t>
            </a:r>
            <a:r>
              <a:rPr lang="fr-FR" sz="4000" b="1" dirty="0" err="1"/>
              <a:t>methods</a:t>
            </a:r>
            <a:endParaRPr lang="fr-FR" sz="4000" b="1" dirty="0"/>
          </a:p>
          <a:p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delegate</a:t>
            </a:r>
            <a:r>
              <a:rPr lang="fr-FR" sz="2800" dirty="0"/>
              <a:t> all </a:t>
            </a:r>
            <a:r>
              <a:rPr lang="fr-FR" sz="2800" dirty="0" err="1"/>
              <a:t>others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to </a:t>
            </a:r>
            <a:r>
              <a:rPr lang="fr-FR" sz="2800" dirty="0" err="1"/>
              <a:t>injected</a:t>
            </a:r>
            <a:r>
              <a:rPr lang="fr-FR" sz="28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888036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353999-F4DA-4FA6-BC25-A351AA5F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6" y="1690688"/>
            <a:ext cx="6418074" cy="504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7" y="980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Rest</a:t>
            </a:r>
            <a:r>
              <a:rPr lang="fr-FR" dirty="0"/>
              <a:t>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FF782-EBBD-4A60-B334-E3FD4A89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3" y="1335369"/>
            <a:ext cx="5927262" cy="46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8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64FC-6BB6-43A6-916B-EA0D36D7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Transactional</a:t>
            </a:r>
            <a:r>
              <a:rPr lang="fr-FR" dirty="0"/>
              <a:t> Service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E0C78-CB8F-4BEE-A08F-F8B46E0C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5" y="2021890"/>
            <a:ext cx="6044295" cy="419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59478-FEAA-4BC4-86B4-2BCAC0E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" y="1620639"/>
            <a:ext cx="5621867" cy="46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10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344D-9AC7-4AD2-98A7-E8DE142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Service (2/2) </a:t>
            </a:r>
            <a:br>
              <a:rPr lang="fr-FR" dirty="0"/>
            </a:br>
            <a:r>
              <a:rPr lang="fr-FR" dirty="0"/>
              <a:t>entity2Dto / dto2Entity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65BB-D685-40D6-9C9D-3CACD36E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14" y="1879176"/>
            <a:ext cx="8456491" cy="45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8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entity2Dto / dto2Entity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signature and « .class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6833-9182-4743-BC5A-15817146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04" y="2338592"/>
            <a:ext cx="8618224" cy="3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7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Orika</a:t>
            </a:r>
            <a:r>
              <a:rPr lang="fr-FR" dirty="0"/>
              <a:t> </a:t>
            </a:r>
            <a:r>
              <a:rPr lang="fr-FR" dirty="0" err="1"/>
              <a:t>MapperFacade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18332-822E-4DD2-8631-BD6E80B0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5" y="1595074"/>
            <a:ext cx="10631909" cy="5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9FEC-1B01-401F-B28E-87BE791F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45"/>
            <a:ext cx="10515600" cy="16109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WebSocket</a:t>
            </a:r>
            <a:br>
              <a:rPr lang="fr-FR" dirty="0"/>
            </a:br>
            <a:r>
              <a:rPr lang="fr-FR" sz="4400" dirty="0"/>
              <a:t>(ws:// </a:t>
            </a:r>
            <a:r>
              <a:rPr lang="fr-FR" sz="4400" dirty="0" err="1"/>
              <a:t>instead</a:t>
            </a:r>
            <a:r>
              <a:rPr lang="fr-FR" sz="4400" dirty="0"/>
              <a:t> of https://)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196796C-5962-4924-9561-95A5CC9ED81C}"/>
              </a:ext>
            </a:extLst>
          </p:cNvPr>
          <p:cNvSpPr/>
          <p:nvPr/>
        </p:nvSpPr>
        <p:spPr>
          <a:xfrm rot="16200000">
            <a:off x="4868830" y="230349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A79B0D7-71E2-46AB-B554-6399B4A6743A}"/>
              </a:ext>
            </a:extLst>
          </p:cNvPr>
          <p:cNvSpPr/>
          <p:nvPr/>
        </p:nvSpPr>
        <p:spPr>
          <a:xfrm>
            <a:off x="5746128" y="3003698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D313E9D-57B7-417A-A1F5-2EF1A1B38615}"/>
              </a:ext>
            </a:extLst>
          </p:cNvPr>
          <p:cNvSpPr/>
          <p:nvPr/>
        </p:nvSpPr>
        <p:spPr>
          <a:xfrm rot="16200000" flipV="1">
            <a:off x="6104133" y="4668538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924EA37-3EEC-446B-BE63-61EEDA0724BE}"/>
              </a:ext>
            </a:extLst>
          </p:cNvPr>
          <p:cNvSpPr/>
          <p:nvPr/>
        </p:nvSpPr>
        <p:spPr>
          <a:xfrm rot="14425898" flipV="1">
            <a:off x="5312095" y="3652591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7E30E-5DBB-418D-9DCF-FFE733C7D160}"/>
              </a:ext>
            </a:extLst>
          </p:cNvPr>
          <p:cNvSpPr txBox="1"/>
          <p:nvPr/>
        </p:nvSpPr>
        <p:spPr>
          <a:xfrm>
            <a:off x="1133717" y="2181518"/>
            <a:ext cx="344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ws://</a:t>
            </a:r>
            <a:r>
              <a:rPr lang="fr-FR" sz="2000" dirty="0"/>
              <a:t>somehost.somedomain    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855A9C5-886E-4F07-BFE7-F74BD00FB647}"/>
              </a:ext>
            </a:extLst>
          </p:cNvPr>
          <p:cNvSpPr/>
          <p:nvPr/>
        </p:nvSpPr>
        <p:spPr>
          <a:xfrm rot="16200000" flipV="1">
            <a:off x="5388123" y="3074193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EB384-41E3-4ED3-B31F-D58C3C704B89}"/>
              </a:ext>
            </a:extLst>
          </p:cNvPr>
          <p:cNvSpPr txBox="1"/>
          <p:nvPr/>
        </p:nvSpPr>
        <p:spPr>
          <a:xfrm>
            <a:off x="6371100" y="3507698"/>
            <a:ext cx="34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TCP-IP  socket </a:t>
            </a:r>
            <a:r>
              <a:rPr lang="fr-FR" b="1" dirty="0" err="1"/>
              <a:t>kept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…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9D9D00-7BC2-4C5D-BA4C-46E5F55AFC62}"/>
              </a:ext>
            </a:extLst>
          </p:cNvPr>
          <p:cNvSpPr txBox="1"/>
          <p:nvPr/>
        </p:nvSpPr>
        <p:spPr>
          <a:xfrm>
            <a:off x="6354836" y="4817225"/>
            <a:ext cx="420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TCP-IP socket </a:t>
            </a:r>
            <a:r>
              <a:rPr lang="fr-FR" b="1" dirty="0" err="1"/>
              <a:t>closed</a:t>
            </a:r>
            <a:r>
              <a:rPr lang="fr-FR" b="1" dirty="0"/>
              <a:t> by client / server)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8D37064-E700-4B62-9FA4-71108C5B7AB9}"/>
              </a:ext>
            </a:extLst>
          </p:cNvPr>
          <p:cNvSpPr/>
          <p:nvPr/>
        </p:nvSpPr>
        <p:spPr>
          <a:xfrm rot="16200000">
            <a:off x="5437652" y="4691154"/>
            <a:ext cx="307365" cy="368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47345BB-5913-4DC5-855D-DE76A53E78D8}"/>
              </a:ext>
            </a:extLst>
          </p:cNvPr>
          <p:cNvSpPr/>
          <p:nvPr/>
        </p:nvSpPr>
        <p:spPr>
          <a:xfrm rot="17721394">
            <a:off x="4711203" y="3305233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FAADE4-A18C-45FD-B1A2-C42CC9CC02ED}"/>
              </a:ext>
            </a:extLst>
          </p:cNvPr>
          <p:cNvSpPr/>
          <p:nvPr/>
        </p:nvSpPr>
        <p:spPr>
          <a:xfrm rot="17721394">
            <a:off x="4760349" y="4235345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73F345C-DA5A-4480-9923-6B554C47E921}"/>
              </a:ext>
            </a:extLst>
          </p:cNvPr>
          <p:cNvSpPr/>
          <p:nvPr/>
        </p:nvSpPr>
        <p:spPr>
          <a:xfrm rot="17721394">
            <a:off x="4711202" y="3750726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24CB4D1-8B08-412B-AF9B-06EC9C541CDF}"/>
              </a:ext>
            </a:extLst>
          </p:cNvPr>
          <p:cNvSpPr/>
          <p:nvPr/>
        </p:nvSpPr>
        <p:spPr>
          <a:xfrm rot="14425898" flipV="1">
            <a:off x="5330322" y="4046542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986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848-52EE-4D2D-90B4-7D22900F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43F-9108-45DD-A026-DF04E6FA4E19}"/>
              </a:ext>
            </a:extLst>
          </p:cNvPr>
          <p:cNvSpPr txBox="1"/>
          <p:nvPr/>
        </p:nvSpPr>
        <p:spPr>
          <a:xfrm>
            <a:off x="3425013" y="1899760"/>
            <a:ext cx="6095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orika-core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25951-628D-48CD-9616-DBF96A26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1" y="4775894"/>
            <a:ext cx="6195237" cy="1542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0E3A5-4262-4821-B29D-B8F1CE2E07AE}"/>
              </a:ext>
            </a:extLst>
          </p:cNvPr>
          <p:cNvSpPr txBox="1"/>
          <p:nvPr/>
        </p:nvSpPr>
        <p:spPr>
          <a:xfrm>
            <a:off x="4954772" y="4252674"/>
            <a:ext cx="7186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https://search.maven.org/search?q=orika-core</a:t>
            </a:r>
          </a:p>
        </p:txBody>
      </p:sp>
    </p:spTree>
    <p:extLst>
      <p:ext uri="{BB962C8B-B14F-4D97-AF65-F5344CB8AC3E}">
        <p14:creationId xmlns:p14="http://schemas.microsoft.com/office/powerpoint/2010/main" val="1874109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D1C-E2BC-4DCA-8EA0-D007E89C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https://github.com/orika-mapper/orika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52F0-0F58-4092-8DA5-1ADA2503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6" y="1542875"/>
            <a:ext cx="7761769" cy="5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70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B84E-4F58-4C74-8EE0-AF4E571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http://orika-mapper.github.io/orika-docs/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E4C2-DF87-454F-9615-912E0566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09" y="1259958"/>
            <a:ext cx="5686383" cy="5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76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C20-088D-4E34-B5B6-1E46228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Orika</a:t>
            </a:r>
            <a:r>
              <a:rPr lang="fr-FR" dirty="0"/>
              <a:t> Intro … </a:t>
            </a:r>
            <a:r>
              <a:rPr lang="fr-FR" dirty="0" err="1"/>
              <a:t>customizing</a:t>
            </a:r>
            <a:r>
              <a:rPr lang="fr-FR" dirty="0"/>
              <a:t> Class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EE15-88AA-4780-806F-7A00DA56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552197"/>
            <a:ext cx="9943214" cy="230873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E5F2BC1-4AB8-49E9-99B4-A543BB87D5A4}"/>
              </a:ext>
            </a:extLst>
          </p:cNvPr>
          <p:cNvSpPr/>
          <p:nvPr/>
        </p:nvSpPr>
        <p:spPr>
          <a:xfrm>
            <a:off x="7044070" y="2411509"/>
            <a:ext cx="3471530" cy="962382"/>
          </a:xfrm>
          <a:prstGeom prst="wedgeEllipseCallout">
            <a:avLst>
              <a:gd name="adj1" fmla="val -68744"/>
              <a:gd name="adj2" fmla="val -239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A99D-ED58-4058-9FD7-E995AED2AC78}"/>
              </a:ext>
            </a:extLst>
          </p:cNvPr>
          <p:cNvSpPr txBox="1"/>
          <p:nvPr/>
        </p:nvSpPr>
        <p:spPr>
          <a:xfrm>
            <a:off x="7432139" y="2450561"/>
            <a:ext cx="281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custom </a:t>
            </a:r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Mapping</a:t>
            </a:r>
          </a:p>
          <a:p>
            <a:r>
              <a:rPr lang="fr-FR" dirty="0"/>
              <a:t>= </a:t>
            </a:r>
            <a:r>
              <a:rPr lang="fr-FR" dirty="0" err="1"/>
              <a:t>fieldAtoB</a:t>
            </a:r>
            <a:r>
              <a:rPr lang="fr-FR" dirty="0"/>
              <a:t> +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58CDCE-E49E-43FC-80A9-DAF5385EBC01}"/>
              </a:ext>
            </a:extLst>
          </p:cNvPr>
          <p:cNvSpPr/>
          <p:nvPr/>
        </p:nvSpPr>
        <p:spPr>
          <a:xfrm>
            <a:off x="7127358" y="3781160"/>
            <a:ext cx="3471530" cy="687882"/>
          </a:xfrm>
          <a:prstGeom prst="wedgeEllipseCallout">
            <a:avLst>
              <a:gd name="adj1" fmla="val -64916"/>
              <a:gd name="adj2" fmla="val -13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28F76-514D-4276-BE95-4D971B0CF108}"/>
              </a:ext>
            </a:extLst>
          </p:cNvPr>
          <p:cNvSpPr txBox="1"/>
          <p:nvPr/>
        </p:nvSpPr>
        <p:spPr>
          <a:xfrm>
            <a:off x="7515427" y="3820212"/>
            <a:ext cx="255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Explicit Single-</a:t>
            </a:r>
            <a:r>
              <a:rPr lang="fr-FR" dirty="0" err="1"/>
              <a:t>Directional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fieldAtoB</a:t>
            </a:r>
            <a:r>
              <a:rPr lang="fr-FR" dirty="0"/>
              <a:t> !=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74E23B-8408-4C0C-B450-33F7A5652098}"/>
              </a:ext>
            </a:extLst>
          </p:cNvPr>
          <p:cNvSpPr/>
          <p:nvPr/>
        </p:nvSpPr>
        <p:spPr>
          <a:xfrm>
            <a:off x="4176823" y="3076840"/>
            <a:ext cx="3191540" cy="457686"/>
          </a:xfrm>
          <a:prstGeom prst="wedgeEllipseCallout">
            <a:avLst>
              <a:gd name="adj1" fmla="val -55920"/>
              <a:gd name="adj2" fmla="val -414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E3C2-9251-43C9-A1A1-510C9BC574B5}"/>
              </a:ext>
            </a:extLst>
          </p:cNvPr>
          <p:cNvSpPr txBox="1"/>
          <p:nvPr/>
        </p:nvSpPr>
        <p:spPr>
          <a:xfrm>
            <a:off x="4323888" y="3115892"/>
            <a:ext cx="303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Convention over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AB4B3-C8A3-4435-821A-5B8BF45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40" y="3844841"/>
            <a:ext cx="5434012" cy="47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5B5F8-F5CE-4C17-9F46-58291ECB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8" y="4475589"/>
            <a:ext cx="3128520" cy="481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C95A5-F7AD-46C2-B298-33138CB4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5115352"/>
            <a:ext cx="4106714" cy="5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78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A30E-BF2A-4DB4-BE63-CFF968F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102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… mapping </a:t>
            </a:r>
            <a:r>
              <a:rPr lang="fr-FR" dirty="0" err="1"/>
              <a:t>different</a:t>
            </a:r>
            <a:r>
              <a:rPr lang="fr-FR" dirty="0"/>
              <a:t>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1FF5-684C-4181-AA41-C8B3BC53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52" y="3701413"/>
            <a:ext cx="5396025" cy="72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61F65-0828-4AC9-85DC-256464D379D5}"/>
              </a:ext>
            </a:extLst>
          </p:cNvPr>
          <p:cNvSpPr txBox="1"/>
          <p:nvPr/>
        </p:nvSpPr>
        <p:spPr>
          <a:xfrm>
            <a:off x="7448106" y="2679349"/>
            <a:ext cx="28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List&lt;..&gt; by index &lt;-&gt; flat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2D319-C1B6-460E-AE03-EFDBF4742A7F}"/>
              </a:ext>
            </a:extLst>
          </p:cNvPr>
          <p:cNvSpPr txBox="1"/>
          <p:nvPr/>
        </p:nvSpPr>
        <p:spPr>
          <a:xfrm>
            <a:off x="7448106" y="3751465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r>
              <a:rPr lang="fr-FR" dirty="0"/>
              <a:t>&lt;Key,..&gt; 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A631C-B1B2-4BDF-BB63-7F63D473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60" y="1204451"/>
            <a:ext cx="5431917" cy="46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A6F29-FBEF-47DF-972D-19282CBC270E}"/>
              </a:ext>
            </a:extLst>
          </p:cNvPr>
          <p:cNvSpPr txBox="1"/>
          <p:nvPr/>
        </p:nvSpPr>
        <p:spPr>
          <a:xfrm>
            <a:off x="7448106" y="1295199"/>
            <a:ext cx="29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3FC48D-30BF-43B9-8DBF-D93E9AB8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52" y="2513846"/>
            <a:ext cx="5396025" cy="73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637-715E-4101-8831-8D34955D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60" y="4719943"/>
            <a:ext cx="6005497" cy="721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6F673F-0034-4195-B838-58CED7B7B925}"/>
              </a:ext>
            </a:extLst>
          </p:cNvPr>
          <p:cNvSpPr txBox="1"/>
          <p:nvPr/>
        </p:nvSpPr>
        <p:spPr>
          <a:xfrm>
            <a:off x="7448106" y="4747312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class&gt;   &lt;-&gt;  </a:t>
            </a:r>
            <a:r>
              <a:rPr lang="fr-FR" dirty="0" err="1"/>
              <a:t>Map</a:t>
            </a:r>
            <a:r>
              <a:rPr lang="fr-FR" dirty="0"/>
              <a:t>&lt;String,..&gt;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0FF2-E8E9-44ED-B5EB-D372D53F89EA}"/>
              </a:ext>
            </a:extLst>
          </p:cNvPr>
          <p:cNvSpPr txBox="1"/>
          <p:nvPr/>
        </p:nvSpPr>
        <p:spPr>
          <a:xfrm>
            <a:off x="7448106" y="1802608"/>
            <a:ext cx="377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  !!!</a:t>
            </a:r>
          </a:p>
          <a:p>
            <a:r>
              <a:rPr lang="fr-FR" dirty="0"/>
              <a:t>« </a:t>
            </a:r>
            <a:r>
              <a:rPr lang="fr-FR" dirty="0" err="1"/>
              <a:t>aaaBbb</a:t>
            </a:r>
            <a:r>
              <a:rPr lang="fr-FR" dirty="0"/>
              <a:t> »  &lt;-&gt;   « </a:t>
            </a:r>
            <a:r>
              <a:rPr lang="fr-FR" dirty="0" err="1"/>
              <a:t>aaa.bbb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2162154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B0C-58B4-4148-A8F8-BF032AA4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EBB0-AA2E-416A-95DD-8DB96B0C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02" y="1434717"/>
            <a:ext cx="8034227" cy="4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50E72-6D53-441D-974B-D0E64EDF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654" y="1941738"/>
            <a:ext cx="8402244" cy="926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BB339-932B-4270-98D4-1CDDF9985E84}"/>
              </a:ext>
            </a:extLst>
          </p:cNvPr>
          <p:cNvSpPr txBox="1"/>
          <p:nvPr/>
        </p:nvSpPr>
        <p:spPr>
          <a:xfrm>
            <a:off x="1393870" y="1546318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all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B69D9-1188-4DD5-A9E8-5DB0AE1DEF07}"/>
              </a:ext>
            </a:extLst>
          </p:cNvPr>
          <p:cNvSpPr txBox="1"/>
          <p:nvPr/>
        </p:nvSpPr>
        <p:spPr>
          <a:xfrm>
            <a:off x="1393870" y="3822353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1 </a:t>
            </a:r>
            <a:r>
              <a:rPr lang="fr-FR" dirty="0" err="1"/>
              <a:t>Property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245AE-043B-4559-8ADE-99A18861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54" y="3744629"/>
            <a:ext cx="4398509" cy="724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5C3392-5CD7-4381-94D1-5436E5E992D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29897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EADC-9AB6-4B79-83F8-751019DE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Customizer</a:t>
            </a:r>
            <a:r>
              <a:rPr lang="fr-FR" dirty="0"/>
              <a:t>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37FCB-93B2-4D01-8F6A-1FA9E72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9" y="4726811"/>
            <a:ext cx="7022668" cy="595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1EE92-495C-4D19-857D-6547E20A89B3}"/>
              </a:ext>
            </a:extLst>
          </p:cNvPr>
          <p:cNvSpPr txBox="1"/>
          <p:nvPr/>
        </p:nvSpPr>
        <p:spPr>
          <a:xfrm>
            <a:off x="781143" y="1747784"/>
            <a:ext cx="3030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 default Class to Class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A8071-44A4-48EC-805C-B5C0E80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909" y="1690688"/>
            <a:ext cx="6980139" cy="2468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BD2EC-59D9-4B7D-A92D-C712D7D16881}"/>
              </a:ext>
            </a:extLst>
          </p:cNvPr>
          <p:cNvSpPr txBox="1"/>
          <p:nvPr/>
        </p:nvSpPr>
        <p:spPr>
          <a:xfrm>
            <a:off x="838200" y="4783907"/>
            <a:ext cx="314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 to Class Full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all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2FBF7-0127-470C-85E9-A9AA0856E87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6103143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28D6-5CF7-4C67-8FA9-327EEB51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Custom Per Type Converter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apply</a:t>
            </a:r>
            <a:r>
              <a:rPr lang="fr-FR" dirty="0"/>
              <a:t> to all type1&lt;-&gt;type2 </a:t>
            </a:r>
            <a:r>
              <a:rPr lang="fr-FR" dirty="0" err="1"/>
              <a:t>properties</a:t>
            </a:r>
            <a:r>
              <a:rPr lang="fr-FR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BDE83-295A-4770-A3B1-0C5A3A3F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1" y="3139074"/>
            <a:ext cx="8954386" cy="3353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02683-DDD2-44B8-B82D-066A59D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3" y="2007073"/>
            <a:ext cx="10400413" cy="1092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1E6D7-DA4A-47D0-8BB3-87D8AAF2DD0F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725267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707-D7CE-4D36-8522-1F26289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Custom « new » Object 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702F-16A9-4324-B8EF-AA41F159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1923499"/>
            <a:ext cx="10554586" cy="61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97E77-96DC-40C2-A3A6-FFE7873D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19" y="2605204"/>
            <a:ext cx="7901763" cy="2695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75868-868F-48E7-821C-F5A18152E2C5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1282107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customizations</a:t>
            </a:r>
            <a:r>
              <a:rPr lang="fr-FR" dirty="0"/>
              <a:t> … </a:t>
            </a:r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625B-6C21-4B6E-8EEF-D97D9DE4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9" y="1894921"/>
            <a:ext cx="7205663" cy="668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9B517-C1B4-4EA7-B758-2A03221760E4}"/>
              </a:ext>
            </a:extLst>
          </p:cNvPr>
          <p:cNvSpPr txBox="1"/>
          <p:nvPr/>
        </p:nvSpPr>
        <p:spPr>
          <a:xfrm>
            <a:off x="3572540" y="2727251"/>
            <a:ext cx="5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customize</a:t>
            </a:r>
            <a:r>
              <a:rPr lang="fr-FR" sz="2800" dirty="0"/>
              <a:t> </a:t>
            </a:r>
            <a:r>
              <a:rPr lang="fr-FR" sz="2800" dirty="0" err="1"/>
              <a:t>dynamic</a:t>
            </a:r>
            <a:r>
              <a:rPr lang="fr-FR" sz="2800" dirty="0"/>
              <a:t> mapping </a:t>
            </a:r>
            <a:r>
              <a:rPr lang="fr-FR" sz="2800" dirty="0" err="1"/>
              <a:t>behavior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45955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4735</Words>
  <Application>Microsoft Office PowerPoint</Application>
  <PresentationFormat>Widescreen</PresentationFormat>
  <Paragraphs>890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Arial</vt:lpstr>
      <vt:lpstr>Calibri</vt:lpstr>
      <vt:lpstr>Calibri Light</vt:lpstr>
      <vt:lpstr>Consolas</vt:lpstr>
      <vt:lpstr>Helvetica Neue</vt:lpstr>
      <vt:lpstr>Office Theme</vt:lpstr>
      <vt:lpstr>Architecture Design  Part 3 : Api, DTO</vt:lpstr>
      <vt:lpstr>Api http Server   … for http Clients</vt:lpstr>
      <vt:lpstr>http Call:  VERB + path  + headers + body « URL » = host + port + Path</vt:lpstr>
      <vt:lpstr>Remote « Call » asymetric socket read-write active Client – waiting Server, Processing</vt:lpstr>
      <vt:lpstr>Simple Http Request Model</vt:lpstr>
      <vt:lpstr>Rest ( http + Json ) Requests</vt:lpstr>
      <vt:lpstr>Other Asynchronous Call Models</vt:lpstr>
      <vt:lpstr>Example gRPC (over Https..)</vt:lpstr>
      <vt:lpstr>WebSocket (ws:// instead of https://) </vt:lpstr>
      <vt:lpstr>SSE : Server – Sent – Event + still https:// with socket negotiation « medium wait » Polling by client</vt:lpstr>
      <vt:lpstr>External Protocol  … Marshalling/Unmarshalling to Internal Langage</vt:lpstr>
      <vt:lpstr>Message Encoding : Text / Binary</vt:lpstr>
      <vt:lpstr>Schema … Code-Generator</vt:lpstr>
      <vt:lpstr>Example Code-Generator: gPRC  (protobuf-maven-plugin)</vt:lpstr>
      <vt:lpstr>Generated Code: POJO + Builder + writeTo(Out..) / parseFrom(In..)</vt:lpstr>
      <vt:lpstr>writeTo() = efficient binary Marshalling parseFrom() =           ..                Un-Marshalling</vt:lpstr>
      <vt:lpstr>Sample Server Implementation</vt:lpstr>
      <vt:lpstr>Sample Client Calls</vt:lpstr>
      <vt:lpstr>gRPC … Async for performance ( see also java concurrent.Future / ReactiveJava / ProjectReactor … ) </vt:lpstr>
      <vt:lpstr>Sample Client Calls… Async</vt:lpstr>
      <vt:lpstr>Generalizing gRPC « pattern skeleton code » (call Service … Entity to DTO … to Message )</vt:lpstr>
      <vt:lpstr>Generalizing Server-side « pattern skeleton code »</vt:lpstr>
      <vt:lpstr>Design code for several protocols / versionned APIs</vt:lpstr>
      <vt:lpstr>Message / Api DTO  !=  Internal DTO</vt:lpstr>
      <vt:lpstr>gRPC / protobuf … designed for backward compatibility </vt:lpstr>
      <vt:lpstr>Schema:  Fixed / support version upgrade</vt:lpstr>
      <vt:lpstr>Dynamic Schema:  Protobuf, gRPC compiled Versioned Fields</vt:lpstr>
      <vt:lpstr>Dynamic Messages, Schema-compatible</vt:lpstr>
      <vt:lpstr>Reading « Future » Message / Backward Client  … Ignore Unknown Fields</vt:lpstr>
      <vt:lpstr>Schema Registry</vt:lpstr>
      <vt:lpstr>Schema Contained in Messages</vt:lpstr>
      <vt:lpstr>Binary (protobuf,..) with Schema = OK  What about  JSON  ?  Schema-Less / No code generator</vt:lpstr>
      <vt:lpstr>JavaScript &lt;-&gt; Json (JavaScript Object Notation) &lt;-&gt; Java</vt:lpstr>
      <vt:lpstr>http JSON : Open &amp; DeFacto Standard  for Portability, Simplicity, Frameworks</vt:lpstr>
      <vt:lpstr>Grammar of JSON https://www.json.org/</vt:lpstr>
      <vt:lpstr>Jackson  ( default dependencies from spring )</vt:lpstr>
      <vt:lpstr>Jackson-Core: Json Streaming api for Parsing</vt:lpstr>
      <vt:lpstr>Sample Json Streaming Parsing</vt:lpstr>
      <vt:lpstr>Jackson-databind : JsonNode Class Hierarchy</vt:lpstr>
      <vt:lpstr>Parsing Json to in-memory Tree ( no user-defined class)</vt:lpstr>
      <vt:lpstr>Jackson-databind: ObjectMapper</vt:lpstr>
      <vt:lpstr>Type discriminant for « class / sub-classes »</vt:lpstr>
      <vt:lpstr>Field not set (not in JSON) =&gt; 0, false, null (in Java)</vt:lpstr>
      <vt:lpstr>disable FAIL Unknown properties</vt:lpstr>
      <vt:lpstr>Ignored / Unset / Unknown fields</vt:lpstr>
      <vt:lpstr>Mixing Generic JsonNode in Type-safe DTO</vt:lpstr>
      <vt:lpstr>Support for Any Getter/Setter Properties</vt:lpstr>
      <vt:lpstr>Any Getter/Setter Properties  … preserve future Unknown</vt:lpstr>
      <vt:lpstr>JSON : schema-less well integrated in Java (Jackson)  even more portable than protobuf but much more verbose… </vt:lpstr>
      <vt:lpstr>Mapping Rest Request &lt;-&gt; server Method Call</vt:lpstr>
      <vt:lpstr>Http Json Request &lt;-&gt; Java method + Object param</vt:lpstr>
      <vt:lpstr>Http Request &lt;-&gt; Spring Java Mappings @RequestMapping, @{Get|Post|..}Mapping, @RequestBody ..</vt:lpstr>
      <vt:lpstr>Equivalent Explicit Json Unmarshalling</vt:lpstr>
      <vt:lpstr>Equivalent Explicit Json Marshalling</vt:lpstr>
      <vt:lpstr>Explicit Equivalent, with http Status + Headers</vt:lpstr>
      <vt:lpstr>Documenting Rest APIs Exposing Rest Api « Metadata »</vt:lpstr>
      <vt:lpstr>Springdoc-openapi-ui</vt:lpstr>
      <vt:lpstr>JSON api-docs  http://localhost:8080/v3/api-docs</vt:lpstr>
      <vt:lpstr>http://localhost:8080/swagger-ui.html</vt:lpstr>
      <vt:lpstr>Detailed Rest operation</vt:lpstr>
      <vt:lpstr>Execute Query</vt:lpstr>
      <vt:lpstr>Example PUT with Json RequestBody</vt:lpstr>
      <vt:lpstr>https://github.com/swagger-api/swagger-codegen</vt:lpstr>
      <vt:lpstr>Swagger CodeGen maven-plugin</vt:lpstr>
      <vt:lpstr>mvn generate-sources</vt:lpstr>
      <vt:lpstr>Generated Code (example: Typescript -Angular)</vt:lpstr>
      <vt:lpstr>Another Example : generate Java</vt:lpstr>
      <vt:lpstr>Generated Code (Java, default using OkHttp)</vt:lpstr>
      <vt:lpstr>Generated Code (Java + Retrofit2)</vt:lpstr>
      <vt:lpstr>Sample Retrofit2 Java Client</vt:lpstr>
      <vt:lpstr>Exposing DTO + API using Internal Entity  Mapping … entity2Dto  /  dto2Entity</vt:lpstr>
      <vt:lpstr>Naive (Not working) @Entity to JSON</vt:lpstr>
      <vt:lpstr>Why Not using 1 class Entity = DTO ?</vt:lpstr>
      <vt:lpstr>Example Entity class .. Do not export all</vt:lpstr>
      <vt:lpstr>1 Entity class &lt;-&gt;  Several specific DTO classes</vt:lpstr>
      <vt:lpstr>Entity -&gt; Projection DTOs = « Cutting » relations</vt:lpstr>
      <vt:lpstr>Reminder Part 2 … Entity lifecycle in Session</vt:lpstr>
      <vt:lpstr>Entity : Lifecycle managed by Session (Transaction)</vt:lpstr>
      <vt:lpstr>Copy Entity data to Transfer before Commit</vt:lpstr>
      <vt:lpstr>2 Rules :  a/ use DTOs != Entities   b/ use RestController != (Transactional) Service</vt:lpstr>
      <vt:lpstr>But it seems to works?? (in « normal » cases)</vt:lpstr>
      <vt:lpstr>Controller Method Pattern { unmarshal / delegate / marshall }</vt:lpstr>
      <vt:lpstr>PowerPoint Presentation</vt:lpstr>
      <vt:lpstr>SOLID  RestController   ….  S = Single  </vt:lpstr>
      <vt:lpstr>Typical CRUD Rest Controller</vt:lpstr>
      <vt:lpstr>Typical CRUD Transactional Service (1/2)</vt:lpstr>
      <vt:lpstr>Typical CRUD Service (2/2)  entity2Dto / dto2Entity</vt:lpstr>
      <vt:lpstr>entity2Dto / dto2Entity  using generic signature and « .class »</vt:lpstr>
      <vt:lpstr>Using Orika MapperFacade</vt:lpstr>
      <vt:lpstr>Orika</vt:lpstr>
      <vt:lpstr>https://github.com/orika-mapper/orika</vt:lpstr>
      <vt:lpstr>http://orika-mapper.github.io/orika-docs/</vt:lpstr>
      <vt:lpstr>Orika Intro … customizing Class Mapper</vt:lpstr>
      <vt:lpstr>Customizing… mapping different structures</vt:lpstr>
      <vt:lpstr>Customizing Properties Naming Conventions</vt:lpstr>
      <vt:lpstr>Customizer Mapper</vt:lpstr>
      <vt:lpstr>Custom Per Type Converter  (apply to all type1&lt;-&gt;type2 properties) </vt:lpstr>
      <vt:lpstr>Custom « new » Object Factory</vt:lpstr>
      <vt:lpstr>More customizations … Filter</vt:lpstr>
      <vt:lpstr>Code Generator Options</vt:lpstr>
      <vt:lpstr>Code Generated ??? YES !!!</vt:lpstr>
      <vt:lpstr>Javaassist + register ClassPool in ClassLoader</vt:lpstr>
      <vt:lpstr>Writing Generated Classes..</vt:lpstr>
      <vt:lpstr>First call map() =&gt; generating Mapper for (ClassA,ClassB)</vt:lpstr>
      <vt:lpstr>Generated code.. (file not visible in Eclipse?)</vt:lpstr>
      <vt:lpstr>Generated Code .. Source not visible in Eclipse</vt:lpstr>
      <vt:lpstr>Adding Source</vt:lpstr>
      <vt:lpstr>Debugging « Line Number » info not available! ( mode javaassist … switch to mode EclipseJdt ) </vt:lpstr>
      <vt:lpstr>Activating EclipseJdtCompilerStrategy </vt:lpstr>
      <vt:lpstr>Orika = the « Simpler, faster and better Java bean mapping framework»</vt:lpstr>
      <vt:lpstr>Orika Alternatives</vt:lpstr>
      <vt:lpstr>MapStruct (alternative chosen in Jhipster )</vt:lpstr>
      <vt:lpstr>https://github.com/mapstruct/mapstruct</vt:lpstr>
      <vt:lpstr>Orika … no findById in  Springboot/JPA ?</vt:lpstr>
      <vt:lpstr>Mapping Entity-DTO  +    Entity – ID  findById !! </vt:lpstr>
      <vt:lpstr>Reminder findById()  … unique Object in Session per Id</vt:lpstr>
      <vt:lpstr>Buggy code.. « new Entity(id) + mapper (un-customized) »</vt:lpstr>
      <vt:lpstr>do NOT use « new Entity(id) + mapper (un-customized) » need JPA merge?   … use  JPA findById() !! </vt:lpstr>
      <vt:lpstr>… BUG  return invalid after entity2dto …</vt:lpstr>
      <vt:lpstr>Sending invalid « id » not in DB  … 500 (in commit) instead of 400 (find in user code)</vt:lpstr>
      <vt:lpstr>Correct mapper with findById</vt:lpstr>
      <vt:lpstr>invalid « id » … bug in Hibernate  getById =&gt; {id=0}   BUG!!  findById =&gt; null  OK</vt:lpstr>
      <vt:lpstr>Getting correct 404 for invalid id</vt:lpstr>
      <vt:lpstr>Save + setRef  … without save(ref) (no « Cascade Create » )</vt:lpstr>
      <vt:lpstr>Mapper + Hibernate + Transaction</vt:lpstr>
      <vt:lpstr>More problems…</vt:lpstr>
      <vt:lpstr>DTO fields computation + transfer</vt:lpstr>
      <vt:lpstr>GraphQL to the rescue ..</vt:lpstr>
      <vt:lpstr>Not enough fields in Api DTO client loop to enrich.. 1+N network calls</vt:lpstr>
      <vt:lpstr>Too Many fields in (useless) detailed DTO … server-side loop 1+N JDBC requests</vt:lpstr>
      <vt:lpstr>By-Passing « Query » « Entity » then to « DTO » … direct Query with JOINs to DTOs</vt:lpstr>
      <vt:lpstr>Direct JPA QL to DTO (or even Native SQL to DTO )</vt:lpstr>
      <vt:lpstr>GraphQL specific query on client – Answer exact from Server</vt:lpstr>
      <vt:lpstr>GraphQL Main Features &amp; Benefits…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57</cp:revision>
  <dcterms:created xsi:type="dcterms:W3CDTF">2022-01-26T20:07:54Z</dcterms:created>
  <dcterms:modified xsi:type="dcterms:W3CDTF">2022-01-30T22:24:10Z</dcterms:modified>
</cp:coreProperties>
</file>